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87" r:id="rId6"/>
    <p:sldId id="296" r:id="rId7"/>
    <p:sldId id="269" r:id="rId8"/>
    <p:sldId id="276" r:id="rId9"/>
    <p:sldId id="298" r:id="rId10"/>
    <p:sldId id="289" r:id="rId11"/>
    <p:sldId id="297" r:id="rId12"/>
    <p:sldId id="29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00"/>
    <a:srgbClr val="1C819E"/>
    <a:srgbClr val="A47900"/>
    <a:srgbClr val="156075"/>
    <a:srgbClr val="2F5597"/>
    <a:srgbClr val="AFABAB"/>
    <a:srgbClr val="B6B9BC"/>
    <a:srgbClr val="5EBEE0"/>
    <a:srgbClr val="70C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 autoAdjust="0"/>
    <p:restoredTop sz="95214" autoAdjust="0"/>
  </p:normalViewPr>
  <p:slideViewPr>
    <p:cSldViewPr snapToGrid="0">
      <p:cViewPr varScale="1">
        <p:scale>
          <a:sx n="71" d="100"/>
          <a:sy n="71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1F6D1-C67E-4903-919F-D89AD8380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84B758-31CE-4811-B0E5-918F22037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221AB-BA00-4F52-9BB8-4005FB86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DCD72-7B6B-4A8D-90D8-04ACE73B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57D5-DBFB-41CD-988D-EDD98DFA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5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6AD8C-18B3-4A4C-A987-B5090760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086F81-53B2-4962-B038-E6EB22F3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DC940-A259-4289-8147-97E6D80B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C4FA3-3A6D-4675-B1C3-7A7F8C43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8A71E-CA21-46F1-9553-BBD54C2C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1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0EDD0-DA40-4F33-9DC2-0E4413534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42AA7-8C9E-4B8A-97B0-23B673D57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F3C1A-02BD-4B2A-98BA-2E571EF0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A1147-2A16-46D2-9102-CAE55AE6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E6B53-B40B-4B72-AE88-AA97BEDB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5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41CA6-71E8-462E-BACF-F0FD2144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756E2-387B-4737-B91F-ECF60BAA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F1EBE-B6B4-4504-B3D5-3EF6E597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CFD5-4A62-43A5-AF60-26371EF8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FE96E-C028-4659-84BB-3899A359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B2710-265B-4E75-AEC1-2F9EC445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C0CCF8-31B5-4F62-9BA3-F63A54CB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0EE32-A309-41F9-AB50-5BF797DE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1AFFC-3EE1-4958-89EB-EC71316E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6F5254-5E58-4542-AFFD-591DFDA8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8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32857-CE57-4414-8306-1662E0DA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29F43-C642-404B-97C8-D0BFBDB00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E4B5D5-2757-4462-AD3B-51358A492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E0BA7D-6365-41E2-8028-57C6F901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96C1E3-BB67-489A-A42A-6466BC18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70CC5-A5BF-4B1F-B5BE-797E5F14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71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79D34-5770-4D13-98BE-64C6D11E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898BC-A4A9-4915-9210-013FFEAE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1EF52F-7725-4F94-8C84-0424454F1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A8E74-AD95-42C0-B338-CC5492FBB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9380EB-E2A5-4D64-A060-AE0B5A9B9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31E59A-1701-4AAE-8EB7-2233427E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E4E5BD-2B36-4149-85D4-89B55891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6A0039-0044-4B5B-B611-6408E0F5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9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4A27B-48F5-4928-AC35-735346C9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9E95F0-A58D-433B-AE1C-1BB5ED4C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A4134-E737-44FE-A2C0-D63C90B5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B6BB26-F814-43A3-85ED-AA5D4E9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5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5E43AD-3DEE-4FC6-AA9A-42EE1500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8B4F3D-95A3-40A9-B8BF-5C42C62F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BB274-B993-4B05-901B-9C6E8BB8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8547B-C79B-4AD8-92C3-FA6B13A4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F8AF3-3BBB-4663-BAD9-03D2219C2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810C51-D881-4B98-8818-C0462EDA1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86F07-D375-4522-8FA8-B0F30735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B0160-DF1A-44B2-A9C9-9AC98BC4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0A4D20-5BF4-4E91-B510-F369C933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8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42C44-6191-4851-BC9D-A852CC1B4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F9FBF3-55EA-451A-AAC7-342719FF9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E8DC4-5872-4BC8-89A8-69CDFAA20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AD7EE2-0C72-4747-B18F-A985C2F4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2374E5-B722-4068-A34E-9E29D1AD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5DB3A-9CEC-4CE3-BE50-8B9CFF91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1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E3024D-FA28-463B-8DA6-D61DA21D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A5D74-1E91-4DB2-B24B-65097A51A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42F54-4174-4A81-855C-FD18FDA3A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DA0F4-B949-4772-B211-BF319133F74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3EBB5-EBBD-4843-87B5-5D83F005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9C32D-A7C3-4D17-BCC7-AFD64F3DA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4062-0E88-43D9-A245-FFD538318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2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hyperlink" Target="https://icebear-workspace.slack.com/archives/GLCFJJ0AH/p156714015700360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safy-barebears.firebase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.ssafy.com/ksj0206/webmobile-fi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bare bears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8" y="3258000"/>
            <a:ext cx="588235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3258000"/>
            <a:ext cx="6087787" cy="3600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49425" y="1465130"/>
            <a:ext cx="6486525" cy="484998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3900" spc="6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Segoe UI Light" panose="020B0502040204020203" pitchFamily="34" charset="0"/>
              </a:rPr>
              <a:t>Team</a:t>
            </a:r>
            <a:r>
              <a:rPr lang="en-US" altLang="ko-KR" sz="3900" spc="600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Segoe UI Light" panose="020B0502040204020203" pitchFamily="34" charset="0"/>
              </a:rPr>
              <a:t> </a:t>
            </a:r>
            <a:r>
              <a:rPr lang="en-US" altLang="ko-KR" sz="3900" spc="600" dirty="0" err="1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Segoe UI Light" panose="020B0502040204020203" pitchFamily="34" charset="0"/>
              </a:rPr>
              <a:t>IceBear</a:t>
            </a:r>
            <a:endParaRPr lang="en-US" altLang="ko-KR" sz="3900" spc="600" dirty="0">
              <a:solidFill>
                <a:schemeClr val="accent5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Segoe UI Light" panose="020B0502040204020203" pitchFamily="34" charset="0"/>
            </a:endParaRPr>
          </a:p>
          <a:p>
            <a:r>
              <a:rPr lang="en-US" altLang="ko-KR" sz="3900" spc="600" dirty="0" err="1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Segoe UI Light" panose="020B0502040204020203" pitchFamily="34" charset="0"/>
              </a:rPr>
              <a:t>WebMobile</a:t>
            </a:r>
            <a:r>
              <a:rPr lang="en-US" altLang="ko-KR" sz="3900" spc="600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Segoe UI Light" panose="020B0502040204020203" pitchFamily="34" charset="0"/>
              </a:rPr>
              <a:t> </a:t>
            </a:r>
            <a:r>
              <a:rPr lang="ko-KR" altLang="en-US" sz="3600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프로젝트</a:t>
            </a:r>
            <a:endParaRPr lang="en-US" altLang="ko-KR" sz="3600" spc="300" dirty="0">
              <a:solidFill>
                <a:schemeClr val="accent5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900" spc="300" dirty="0">
              <a:solidFill>
                <a:schemeClr val="accent5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200" spc="300" dirty="0">
              <a:solidFill>
                <a:schemeClr val="accent5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3900" spc="300" dirty="0">
              <a:solidFill>
                <a:schemeClr val="accent5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Microsoft Sans Serif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800" spc="6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Segoe UI Light" panose="020B0502040204020203" pitchFamily="34" charset="0"/>
              </a:rPr>
              <a:t>  Portfolio &amp; Blog   </a:t>
            </a:r>
            <a:endParaRPr lang="en-US" altLang="ko-KR" sz="2800" spc="300" dirty="0">
              <a:solidFill>
                <a:schemeClr val="accent5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Microsoft Sans Serif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강성진</a:t>
            </a:r>
            <a:r>
              <a:rPr lang="en-US" altLang="ko-KR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, </a:t>
            </a:r>
            <a:r>
              <a:rPr lang="ko-KR" altLang="en-US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박수빈</a:t>
            </a:r>
            <a:r>
              <a:rPr lang="en-US" altLang="ko-KR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, </a:t>
            </a:r>
            <a:r>
              <a:rPr lang="ko-KR" altLang="en-US" spc="300" dirty="0" err="1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이기문</a:t>
            </a:r>
            <a:r>
              <a:rPr lang="en-US" altLang="ko-KR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, </a:t>
            </a:r>
            <a:r>
              <a:rPr lang="ko-KR" altLang="en-US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정경일</a:t>
            </a:r>
            <a:r>
              <a:rPr lang="en-US" altLang="ko-KR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, </a:t>
            </a:r>
            <a:r>
              <a:rPr lang="ko-KR" altLang="en-US" spc="300" dirty="0">
                <a:solidFill>
                  <a:schemeClr val="accent5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icrosoft Sans Serif" panose="020B0604020202020204" pitchFamily="34" charset="0"/>
              </a:rPr>
              <a:t>최재형</a:t>
            </a:r>
            <a:endParaRPr lang="en-US" altLang="ko-KR" sz="12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387637" y="-11956"/>
            <a:ext cx="867545" cy="469316"/>
            <a:chOff x="387637" y="-11956"/>
            <a:chExt cx="867545" cy="469316"/>
          </a:xfrm>
        </p:grpSpPr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898E48F2-3E43-4B9C-B66B-C8ECD40FAC62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452B74-A86B-4A54-9850-DA282FA996A5}"/>
                </a:ext>
              </a:extLst>
            </p:cNvPr>
            <p:cNvSpPr/>
            <p:nvPr/>
          </p:nvSpPr>
          <p:spPr>
            <a:xfrm>
              <a:off x="387637" y="88028"/>
              <a:ext cx="86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SSAFY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33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7">
            <a:extLst>
              <a:ext uri="{FF2B5EF4-FFF2-40B4-BE49-F238E27FC236}">
                <a16:creationId xmlns:a16="http://schemas.microsoft.com/office/drawing/2014/main" id="{898E48F2-3E43-4B9C-B66B-C8ECD40FAC62}"/>
              </a:ext>
            </a:extLst>
          </p:cNvPr>
          <p:cNvSpPr/>
          <p:nvPr/>
        </p:nvSpPr>
        <p:spPr>
          <a:xfrm flipV="1">
            <a:off x="423124" y="-11956"/>
            <a:ext cx="733324" cy="1195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452B74-A86B-4A54-9850-DA282FA996A5}"/>
              </a:ext>
            </a:extLst>
          </p:cNvPr>
          <p:cNvSpPr/>
          <p:nvPr/>
        </p:nvSpPr>
        <p:spPr>
          <a:xfrm>
            <a:off x="387637" y="88028"/>
            <a:ext cx="1901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70C0"/>
                </a:solidFill>
                <a:latin typeface="Lato"/>
              </a:rPr>
              <a:t>5. Feeling Point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346951300"/>
            <a:ext cx="8293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06272" tIns="-57132" rIns="12696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  <a:t>필요한 기술을 스스로 학습하고 프로젝트에 적용해보면서 실무 경험을 쌓을 수 있어 좋았습니다람쥐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350100900"/>
            <a:ext cx="406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  <a:hlinkClick r:id="rId2"/>
              </a:rPr>
              <a:t>1:42 PM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1D1C1D"/>
              </a:solidFill>
              <a:effectLst/>
              <a:latin typeface="Arial" panose="020B0604020202020204" pitchFamily="34" charset="0"/>
              <a:ea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  <a:t>프로젝트 협업의 경험을 통해 협업의 중요성과 어려움 등을 배울 수 있었다.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2400" y="347103700"/>
            <a:ext cx="8293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06272" tIns="-57132" rIns="12696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  <a:t>필요한 기술을 스스로 학습하고 프로젝트에 적용해보면서 실무 경험을 쌓을 수 있어 좋았습니다람쥐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" y="350253300"/>
            <a:ext cx="406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  <a:hlinkClick r:id="rId2"/>
              </a:rPr>
              <a:t>1:42 PM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1D1C1D"/>
              </a:solidFill>
              <a:effectLst/>
              <a:latin typeface="Arial" panose="020B0604020202020204" pitchFamily="34" charset="0"/>
              <a:ea typeface="Slack-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Arial" panose="020B0604020202020204" pitchFamily="34" charset="0"/>
                <a:ea typeface="Slack-Lato"/>
              </a:rPr>
              <a:t>프로젝트 협업의 경험을 통해 협업의 중요성과 어려움 등을 배울 수 있었다.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각 삼각형 12"/>
          <p:cNvSpPr/>
          <p:nvPr/>
        </p:nvSpPr>
        <p:spPr>
          <a:xfrm rot="10800000">
            <a:off x="2188259" y="1046453"/>
            <a:ext cx="300054" cy="261435"/>
          </a:xfrm>
          <a:prstGeom prst="rtTriangle">
            <a:avLst/>
          </a:prstGeom>
          <a:solidFill>
            <a:srgbClr val="1C819E"/>
          </a:solidFill>
          <a:ln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89997" y="809453"/>
            <a:ext cx="7920726" cy="951768"/>
          </a:xfrm>
          <a:prstGeom prst="roundRect">
            <a:avLst/>
          </a:prstGeom>
          <a:solidFill>
            <a:srgbClr val="1C819E"/>
          </a:solidFill>
          <a:ln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 필요한 기술을 스스로 학습하고 프로젝트에 적용해보면서 실무 경험을 쌓고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 협업의 경험을 통해</a:t>
            </a:r>
            <a:r>
              <a:rPr lang="en-US" altLang="ko-KR" sz="1400" dirty="0"/>
              <a:t>,</a:t>
            </a:r>
            <a:r>
              <a:rPr lang="ko-KR" altLang="en-US" sz="1400" dirty="0"/>
              <a:t> 협업의  어려움을 느껴보고</a:t>
            </a:r>
            <a:r>
              <a:rPr lang="en-US" altLang="ko-KR" sz="1400" dirty="0"/>
              <a:t>, </a:t>
            </a:r>
            <a:r>
              <a:rPr lang="ko-KR" altLang="en-US" sz="1400" dirty="0"/>
              <a:t>중요성을 배울 수 있는 좋은 계기가 됐습니다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76" name="그룹 75"/>
          <p:cNvGrpSpPr/>
          <p:nvPr/>
        </p:nvGrpSpPr>
        <p:grpSpPr>
          <a:xfrm>
            <a:off x="2193003" y="2963635"/>
            <a:ext cx="8221737" cy="951768"/>
            <a:chOff x="2038234" y="3100868"/>
            <a:chExt cx="8221737" cy="951768"/>
          </a:xfrm>
        </p:grpSpPr>
        <p:sp>
          <p:nvSpPr>
            <p:cNvPr id="16" name="TextBox 15"/>
            <p:cNvSpPr txBox="1"/>
            <p:nvPr/>
          </p:nvSpPr>
          <p:spPr>
            <a:xfrm>
              <a:off x="4996623" y="3105505"/>
              <a:ext cx="1818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이기문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2816" y="3105505"/>
              <a:ext cx="1818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최재형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67203" y="3576752"/>
              <a:ext cx="19092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팀장</a:t>
              </a:r>
              <a:endParaRPr lang="ko-KR" altLang="en-US" sz="1400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339971" y="3100868"/>
              <a:ext cx="7920000" cy="951768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 여러 가지 유행하는 기술들을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사용해 볼 수 있어서 좋았고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이슈 관리 프로그램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Git</a:t>
              </a:r>
              <a:r>
                <a:rPr lang="en-US" altLang="ko-KR" sz="1400" dirty="0"/>
                <a:t>, JIRA)</a:t>
              </a:r>
              <a:r>
                <a:rPr lang="ko-KR" altLang="en-US" sz="1400" dirty="0"/>
                <a:t>을 사용해 애자일 방법론의 장점을 느낄 수 있었고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무엇보다 협업을 같이 진행하며 서 팀원과의 의사소통 및 업무 효율성을 경험할 수 있었습니다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33" name="직각 삼각형 32"/>
            <p:cNvSpPr/>
            <p:nvPr/>
          </p:nvSpPr>
          <p:spPr>
            <a:xfrm rot="10800000">
              <a:off x="2038234" y="3340697"/>
              <a:ext cx="300054" cy="261435"/>
            </a:xfrm>
            <a:prstGeom prst="rtTriangle">
              <a:avLst/>
            </a:prstGeom>
            <a:solidFill>
              <a:srgbClr val="1C819E"/>
            </a:solidFill>
            <a:ln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199953" y="5105470"/>
            <a:ext cx="8221738" cy="951768"/>
            <a:chOff x="2038233" y="5410973"/>
            <a:chExt cx="8221738" cy="951768"/>
          </a:xfrm>
        </p:grpSpPr>
        <p:sp>
          <p:nvSpPr>
            <p:cNvPr id="35" name="TextBox 34"/>
            <p:cNvSpPr txBox="1"/>
            <p:nvPr/>
          </p:nvSpPr>
          <p:spPr>
            <a:xfrm>
              <a:off x="4996623" y="5415610"/>
              <a:ext cx="1818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이기문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12816" y="5415610"/>
              <a:ext cx="1818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최재형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67203" y="5886857"/>
              <a:ext cx="19092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팀장</a:t>
              </a:r>
              <a:endParaRPr lang="ko-KR" altLang="en-US" sz="1400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339971" y="5410973"/>
              <a:ext cx="7920000" cy="951768"/>
            </a:xfrm>
            <a:prstGeom prst="roundRect">
              <a:avLst/>
            </a:prstGeom>
            <a:solidFill>
              <a:srgbClr val="1C8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 마감기한을 얼마 남기지 않고 팀이 합쳐지게 되어 막막했지만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여러 가지 난관들을 </a:t>
              </a: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겪으며 팀끼리 더욱 똘똘 뭉칠 수 있었고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진짜 협업이 무엇인지 느낄 수 있었습니다</a:t>
              </a:r>
            </a:p>
          </p:txBody>
        </p:sp>
        <p:sp>
          <p:nvSpPr>
            <p:cNvPr id="39" name="직각 삼각형 38"/>
            <p:cNvSpPr/>
            <p:nvPr/>
          </p:nvSpPr>
          <p:spPr>
            <a:xfrm rot="10800000">
              <a:off x="2038233" y="5562456"/>
              <a:ext cx="300054" cy="261435"/>
            </a:xfrm>
            <a:prstGeom prst="rtTriangle">
              <a:avLst/>
            </a:prstGeom>
            <a:solidFill>
              <a:srgbClr val="1C819E"/>
            </a:solidFill>
            <a:ln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081035" y="1883564"/>
            <a:ext cx="8161942" cy="951768"/>
            <a:chOff x="2081035" y="1915339"/>
            <a:chExt cx="8161942" cy="951768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2081035" y="1915339"/>
              <a:ext cx="7920000" cy="951768"/>
            </a:xfrm>
            <a:prstGeom prst="roundRect">
              <a:avLst/>
            </a:prstGeom>
            <a:solidFill>
              <a:srgbClr val="FFBE00"/>
            </a:solidFill>
            <a:ln>
              <a:solidFill>
                <a:srgbClr val="FFB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 하고 싶었던 </a:t>
              </a:r>
              <a:r>
                <a:rPr lang="ko-KR" altLang="en-US" sz="1400" dirty="0" err="1"/>
                <a:t>백엔드</a:t>
              </a:r>
              <a:r>
                <a:rPr lang="ko-KR" altLang="en-US" sz="1400" dirty="0"/>
                <a:t> 개발에 대해서 공부할 수 있는 기회를 가질 수 있어 좋았고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 어려운 문제가 생겨도 팀원들과 함께 고민하여 해결하면서 협업과 문제해결능력을 기를 수 있었습니다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52" name="직각 삼각형 51"/>
            <p:cNvSpPr/>
            <p:nvPr/>
          </p:nvSpPr>
          <p:spPr>
            <a:xfrm rot="10800000" flipH="1">
              <a:off x="9942923" y="2099631"/>
              <a:ext cx="300054" cy="261435"/>
            </a:xfrm>
            <a:prstGeom prst="rtTriangle">
              <a:avLst/>
            </a:prstGeom>
            <a:solidFill>
              <a:srgbClr val="FFBE00"/>
            </a:solidFill>
            <a:ln>
              <a:solidFill>
                <a:srgbClr val="FFB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2081035" y="4034549"/>
            <a:ext cx="8121750" cy="951768"/>
            <a:chOff x="2081035" y="4286397"/>
            <a:chExt cx="8121750" cy="95176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081035" y="4286397"/>
              <a:ext cx="7920000" cy="95176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ko-KR" altLang="en-US" sz="1400" dirty="0"/>
                <a:t>처음 보는 기술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모델 등의 자료를 찾는 것이 대부분 영어로 되어있고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이해하기 어려워 어려움을 느꼈지만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팀원과의 의사소통과 대화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컨설턴트님의 도움으로 이해 할 수 있었고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이번 프로젝트를 통해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개발자로써 발전 할 수 있었습니다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53" name="직각 삼각형 52"/>
            <p:cNvSpPr/>
            <p:nvPr/>
          </p:nvSpPr>
          <p:spPr>
            <a:xfrm rot="10800000" flipH="1">
              <a:off x="9902731" y="4464438"/>
              <a:ext cx="300054" cy="261435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13020" y="752534"/>
            <a:ext cx="1818075" cy="1675665"/>
            <a:chOff x="213020" y="925254"/>
            <a:chExt cx="1818075" cy="1675665"/>
          </a:xfrm>
        </p:grpSpPr>
        <p:sp>
          <p:nvSpPr>
            <p:cNvPr id="2" name="TextBox 1"/>
            <p:cNvSpPr txBox="1"/>
            <p:nvPr/>
          </p:nvSpPr>
          <p:spPr>
            <a:xfrm>
              <a:off x="213020" y="2293142"/>
              <a:ext cx="1818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1C819E"/>
                  </a:solidFill>
                </a:rPr>
                <a:t>강성진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65744" y="925254"/>
              <a:ext cx="1305197" cy="1314798"/>
              <a:chOff x="435242" y="846214"/>
              <a:chExt cx="1305197" cy="1314798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447195" y="864330"/>
                <a:ext cx="1289848" cy="1288165"/>
              </a:xfrm>
              <a:prstGeom prst="ellipse">
                <a:avLst/>
              </a:prstGeom>
              <a:solidFill>
                <a:srgbClr val="B6B9BC"/>
              </a:solidFill>
              <a:ln>
                <a:solidFill>
                  <a:srgbClr val="B6B9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83759" y="846214"/>
                <a:ext cx="1202697" cy="1297657"/>
              </a:xfrm>
              <a:prstGeom prst="ellipse">
                <a:avLst/>
              </a:prstGeom>
              <a:blipFill dpi="0" rotWithShape="1">
                <a:blip r:embed="rId3">
                  <a:alphaModFix amt="82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35242" y="855814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원호 46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2" name="그룹 71"/>
          <p:cNvGrpSpPr/>
          <p:nvPr/>
        </p:nvGrpSpPr>
        <p:grpSpPr>
          <a:xfrm>
            <a:off x="210595" y="2914399"/>
            <a:ext cx="1818075" cy="1667647"/>
            <a:chOff x="210595" y="2893695"/>
            <a:chExt cx="1818075" cy="1667647"/>
          </a:xfrm>
        </p:grpSpPr>
        <p:grpSp>
          <p:nvGrpSpPr>
            <p:cNvPr id="26" name="그룹 25"/>
            <p:cNvGrpSpPr/>
            <p:nvPr/>
          </p:nvGrpSpPr>
          <p:grpSpPr>
            <a:xfrm>
              <a:off x="467149" y="2893695"/>
              <a:ext cx="1305197" cy="1337746"/>
              <a:chOff x="447195" y="3011384"/>
              <a:chExt cx="1305197" cy="1337746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56952" y="3022181"/>
                <a:ext cx="1259015" cy="1326949"/>
              </a:xfrm>
              <a:prstGeom prst="ellipse">
                <a:avLst/>
              </a:prstGeom>
              <a:blipFill dpi="0" rotWithShape="1">
                <a:blip r:embed="rId4">
                  <a:alphaModFix amt="85000"/>
                </a:blip>
                <a:srcRect/>
                <a:stretch>
                  <a:fillRect l="1047" t="-2" r="1047" b="-1529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447195" y="3011384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0" name="TextBox 69"/>
            <p:cNvSpPr txBox="1"/>
            <p:nvPr/>
          </p:nvSpPr>
          <p:spPr>
            <a:xfrm>
              <a:off x="210595" y="4253565"/>
              <a:ext cx="1818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1C819E"/>
                  </a:solidFill>
                </a:rPr>
                <a:t> </a:t>
              </a:r>
              <a:r>
                <a:rPr lang="ko-KR" altLang="en-US" sz="1400" b="1" dirty="0">
                  <a:solidFill>
                    <a:srgbClr val="1C819E"/>
                  </a:solidFill>
                </a:rPr>
                <a:t>정경일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214959" y="4870742"/>
            <a:ext cx="1818075" cy="1758092"/>
            <a:chOff x="214959" y="4767851"/>
            <a:chExt cx="1818075" cy="1758092"/>
          </a:xfrm>
        </p:grpSpPr>
        <p:grpSp>
          <p:nvGrpSpPr>
            <p:cNvPr id="27" name="그룹 26"/>
            <p:cNvGrpSpPr/>
            <p:nvPr/>
          </p:nvGrpSpPr>
          <p:grpSpPr>
            <a:xfrm>
              <a:off x="467150" y="4767851"/>
              <a:ext cx="1305197" cy="1424292"/>
              <a:chOff x="422349" y="5011616"/>
              <a:chExt cx="1305197" cy="1424292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510135" y="5011616"/>
                <a:ext cx="1134245" cy="1424292"/>
              </a:xfrm>
              <a:prstGeom prst="ellipse">
                <a:avLst/>
              </a:prstGeom>
              <a:blipFill dpi="0" rotWithShape="1">
                <a:blip r:embed="rId5">
                  <a:alphaModFix amt="8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22349" y="5101376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58" name="타원 57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214959" y="6218166"/>
              <a:ext cx="1818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1C819E"/>
                  </a:solidFill>
                </a:rPr>
                <a:t> </a:t>
              </a:r>
              <a:r>
                <a:rPr lang="ko-KR" altLang="en-US" sz="1400" b="1" dirty="0">
                  <a:solidFill>
                    <a:srgbClr val="1C819E"/>
                  </a:solidFill>
                </a:rPr>
                <a:t>이기문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0242977" y="1689726"/>
            <a:ext cx="1818075" cy="1744587"/>
            <a:chOff x="210208" y="856830"/>
            <a:chExt cx="1818075" cy="1744587"/>
          </a:xfrm>
        </p:grpSpPr>
        <p:grpSp>
          <p:nvGrpSpPr>
            <p:cNvPr id="28" name="그룹 27"/>
            <p:cNvGrpSpPr/>
            <p:nvPr/>
          </p:nvGrpSpPr>
          <p:grpSpPr>
            <a:xfrm>
              <a:off x="464060" y="856830"/>
              <a:ext cx="1305197" cy="1423486"/>
              <a:chOff x="10479643" y="1626746"/>
              <a:chExt cx="1305197" cy="1423486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10554453" y="1626746"/>
                <a:ext cx="1161856" cy="1423486"/>
              </a:xfrm>
              <a:prstGeom prst="ellipse">
                <a:avLst/>
              </a:prstGeom>
              <a:blipFill dpi="0" rotWithShape="1">
                <a:blip r:embed="rId6">
                  <a:alphaModFix amt="85000"/>
                </a:blip>
                <a:srcRect/>
                <a:stretch>
                  <a:fillRect l="-128" t="6375" r="128" b="-6375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 flipH="1">
                <a:off x="10479643" y="1711990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원호 62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210208" y="2293640"/>
              <a:ext cx="1818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C000"/>
                  </a:solidFill>
                </a:rPr>
                <a:t>박수빈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0242977" y="3885110"/>
            <a:ext cx="1818075" cy="1660134"/>
            <a:chOff x="215950" y="943715"/>
            <a:chExt cx="1818075" cy="1660134"/>
          </a:xfrm>
        </p:grpSpPr>
        <p:grpSp>
          <p:nvGrpSpPr>
            <p:cNvPr id="29" name="그룹 28"/>
            <p:cNvGrpSpPr/>
            <p:nvPr/>
          </p:nvGrpSpPr>
          <p:grpSpPr>
            <a:xfrm>
              <a:off x="467264" y="943715"/>
              <a:ext cx="1309585" cy="1318831"/>
              <a:chOff x="10484047" y="4080961"/>
              <a:chExt cx="1309585" cy="1318831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10517685" y="4098107"/>
                <a:ext cx="1275947" cy="1301685"/>
              </a:xfrm>
              <a:prstGeom prst="ellipse">
                <a:avLst/>
              </a:prstGeom>
              <a:blipFill dpi="0" rotWithShape="1">
                <a:blip r:embed="rId7">
                  <a:alphaModFix amt="8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 flipH="1">
                <a:off x="10484047" y="4080961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68" name="타원 67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원호 68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1" name="TextBox 80"/>
            <p:cNvSpPr txBox="1"/>
            <p:nvPr/>
          </p:nvSpPr>
          <p:spPr>
            <a:xfrm>
              <a:off x="215950" y="2296072"/>
              <a:ext cx="1818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C000"/>
                  </a:solidFill>
                </a:rPr>
                <a:t>최재형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48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F3305D-9EDD-4DB8-8E62-85CE5EE79EB7}"/>
              </a:ext>
            </a:extLst>
          </p:cNvPr>
          <p:cNvGrpSpPr/>
          <p:nvPr/>
        </p:nvGrpSpPr>
        <p:grpSpPr>
          <a:xfrm>
            <a:off x="387637" y="-11956"/>
            <a:ext cx="976549" cy="469316"/>
            <a:chOff x="387637" y="-11956"/>
            <a:chExt cx="976549" cy="469316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9CFDCFDB-B544-4654-BE7C-AFB721879487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FDD92D-01AF-4CEB-9EFA-1981A15ED7AF}"/>
                </a:ext>
              </a:extLst>
            </p:cNvPr>
            <p:cNvSpPr/>
            <p:nvPr/>
          </p:nvSpPr>
          <p:spPr>
            <a:xfrm>
              <a:off x="387637" y="88028"/>
              <a:ext cx="976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6. Q&amp;A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BBC57CC-B68E-4104-BE0C-9BB303B6F732}"/>
              </a:ext>
            </a:extLst>
          </p:cNvPr>
          <p:cNvSpPr txBox="1"/>
          <p:nvPr/>
        </p:nvSpPr>
        <p:spPr>
          <a:xfrm>
            <a:off x="4787153" y="14415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99E59A-5355-4703-8B64-6E9DB879D23A}"/>
              </a:ext>
            </a:extLst>
          </p:cNvPr>
          <p:cNvGrpSpPr/>
          <p:nvPr/>
        </p:nvGrpSpPr>
        <p:grpSpPr>
          <a:xfrm>
            <a:off x="3810335" y="1701495"/>
            <a:ext cx="4571329" cy="3250615"/>
            <a:chOff x="7359129" y="782048"/>
            <a:chExt cx="4571329" cy="3856282"/>
          </a:xfrm>
        </p:grpSpPr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888A7BF6-F389-42D4-B14C-2B6323A3009F}"/>
                </a:ext>
              </a:extLst>
            </p:cNvPr>
            <p:cNvSpPr/>
            <p:nvPr/>
          </p:nvSpPr>
          <p:spPr>
            <a:xfrm>
              <a:off x="7359129" y="2508316"/>
              <a:ext cx="2856993" cy="2130014"/>
            </a:xfrm>
            <a:prstGeom prst="wedgeRoundRectCallout">
              <a:avLst>
                <a:gd name="adj1" fmla="val -34860"/>
                <a:gd name="adj2" fmla="val 75988"/>
                <a:gd name="adj3" fmla="val 16667"/>
              </a:avLst>
            </a:prstGeom>
            <a:solidFill>
              <a:schemeClr val="bg1"/>
            </a:solidFill>
            <a:ln w="98425">
              <a:solidFill>
                <a:schemeClr val="accent5">
                  <a:lumMod val="75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b="1" dirty="0">
                  <a:solidFill>
                    <a:schemeClr val="accent5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  <a:endParaRPr lang="ko-KR" altLang="en-US" sz="8800" b="1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E93A56-F1F0-4953-A39B-F64174A80EC2}"/>
                </a:ext>
              </a:extLst>
            </p:cNvPr>
            <p:cNvSpPr txBox="1"/>
            <p:nvPr/>
          </p:nvSpPr>
          <p:spPr>
            <a:xfrm>
              <a:off x="7670202" y="3151991"/>
              <a:ext cx="9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EAD033BA-1167-4581-8CF7-1F1183E153AC}"/>
                </a:ext>
              </a:extLst>
            </p:cNvPr>
            <p:cNvSpPr/>
            <p:nvPr/>
          </p:nvSpPr>
          <p:spPr>
            <a:xfrm flipH="1">
              <a:off x="9073465" y="782048"/>
              <a:ext cx="2856993" cy="2130014"/>
            </a:xfrm>
            <a:prstGeom prst="wedgeRoundRectCallout">
              <a:avLst>
                <a:gd name="adj1" fmla="val -34860"/>
                <a:gd name="adj2" fmla="val 75988"/>
                <a:gd name="adj3" fmla="val 16667"/>
              </a:avLst>
            </a:prstGeom>
            <a:solidFill>
              <a:schemeClr val="bg1"/>
            </a:solidFill>
            <a:ln w="98425">
              <a:solidFill>
                <a:schemeClr val="accent5">
                  <a:lumMod val="75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b="1" dirty="0">
                  <a:solidFill>
                    <a:schemeClr val="accent5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  <a:endParaRPr lang="ko-KR" altLang="en-US" sz="8800" b="1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2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E3CDDA-E475-4A31-98F9-6B670E349776}"/>
              </a:ext>
            </a:extLst>
          </p:cNvPr>
          <p:cNvSpPr txBox="1"/>
          <p:nvPr/>
        </p:nvSpPr>
        <p:spPr>
          <a:xfrm>
            <a:off x="3613589" y="2767280"/>
            <a:ext cx="4964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8000" dirty="0">
                <a:solidFill>
                  <a:schemeClr val="accent5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8000" dirty="0">
              <a:solidFill>
                <a:schemeClr val="accent5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33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0CDFC44-6385-4631-8514-BD96323F79B2}"/>
              </a:ext>
            </a:extLst>
          </p:cNvPr>
          <p:cNvGrpSpPr/>
          <p:nvPr/>
        </p:nvGrpSpPr>
        <p:grpSpPr>
          <a:xfrm>
            <a:off x="1261809" y="1792821"/>
            <a:ext cx="4302465" cy="4185912"/>
            <a:chOff x="1612735" y="1720036"/>
            <a:chExt cx="4302465" cy="41859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DEB3F1-A318-41A4-9B36-1EA0F7886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39" b="-2451"/>
            <a:stretch/>
          </p:blipFill>
          <p:spPr>
            <a:xfrm>
              <a:off x="2005801" y="3885777"/>
              <a:ext cx="3909399" cy="202017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30D093-243D-4CA9-9177-84C7EA160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16"/>
            <a:stretch/>
          </p:blipFill>
          <p:spPr>
            <a:xfrm flipH="1">
              <a:off x="1612735" y="1720036"/>
              <a:ext cx="3909399" cy="2115788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387637" y="-11956"/>
            <a:ext cx="1069524" cy="469316"/>
            <a:chOff x="387637" y="-11956"/>
            <a:chExt cx="1069524" cy="469316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898E48F2-3E43-4B9C-B66B-C8ECD40FAC62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452B74-A86B-4A54-9850-DA282FA996A5}"/>
                </a:ext>
              </a:extLst>
            </p:cNvPr>
            <p:cNvSpPr/>
            <p:nvPr/>
          </p:nvSpPr>
          <p:spPr>
            <a:xfrm>
              <a:off x="387637" y="88028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Lato"/>
                </a:rPr>
                <a:t>0. Index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1F7504-927E-4D3A-A89E-7BF22C201C43}"/>
              </a:ext>
            </a:extLst>
          </p:cNvPr>
          <p:cNvGrpSpPr/>
          <p:nvPr/>
        </p:nvGrpSpPr>
        <p:grpSpPr>
          <a:xfrm>
            <a:off x="7688302" y="2050767"/>
            <a:ext cx="2964068" cy="5705000"/>
            <a:chOff x="1438109" y="1039547"/>
            <a:chExt cx="2964068" cy="5705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EFE2FE5-71B0-424F-9222-E96C846FB356}"/>
                </a:ext>
              </a:extLst>
            </p:cNvPr>
            <p:cNvGrpSpPr/>
            <p:nvPr/>
          </p:nvGrpSpPr>
          <p:grpSpPr>
            <a:xfrm>
              <a:off x="1438110" y="1039547"/>
              <a:ext cx="2964067" cy="3711193"/>
              <a:chOff x="1438110" y="1039547"/>
              <a:chExt cx="2964067" cy="3711193"/>
            </a:xfrm>
          </p:grpSpPr>
          <p:sp>
            <p:nvSpPr>
              <p:cNvPr id="33" name="TextBox 15"/>
              <p:cNvSpPr txBox="1"/>
              <p:nvPr/>
            </p:nvSpPr>
            <p:spPr>
              <a:xfrm>
                <a:off x="1438111" y="1039547"/>
                <a:ext cx="296406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01. Behind Story </a:t>
                </a:r>
                <a:endParaRPr lang="ko-KR" altLang="en-US" sz="2000" spc="300" dirty="0">
                  <a:ln>
                    <a:solidFill>
                      <a:srgbClr val="FEEBE2">
                        <a:alpha val="2000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438111" y="1917548"/>
                <a:ext cx="2714789" cy="1505414"/>
                <a:chOff x="9746527" y="4488529"/>
                <a:chExt cx="2387513" cy="1505414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417C41AA-C76B-4F7C-AA17-5FA67C48CB71}"/>
                    </a:ext>
                  </a:extLst>
                </p:cNvPr>
                <p:cNvGrpSpPr/>
                <p:nvPr/>
              </p:nvGrpSpPr>
              <p:grpSpPr>
                <a:xfrm>
                  <a:off x="9746527" y="4488529"/>
                  <a:ext cx="2387513" cy="1264786"/>
                  <a:chOff x="9746527" y="5196741"/>
                  <a:chExt cx="2387513" cy="1264786"/>
                </a:xfrm>
              </p:grpSpPr>
              <p:sp>
                <p:nvSpPr>
                  <p:cNvPr id="29" name="TextBox 27"/>
                  <p:cNvSpPr txBox="1"/>
                  <p:nvPr/>
                </p:nvSpPr>
                <p:spPr>
                  <a:xfrm>
                    <a:off x="9746527" y="5196741"/>
                    <a:ext cx="238751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2000" spc="300" dirty="0">
                        <a:ln>
                          <a:solidFill>
                            <a:srgbClr val="FEEBE2">
                              <a:alpha val="2000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03. Architecture</a:t>
                    </a:r>
                    <a:endParaRPr lang="ko-KR" altLang="en-US" sz="20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30" name="TextBox 21"/>
                  <p:cNvSpPr txBox="1"/>
                  <p:nvPr/>
                </p:nvSpPr>
                <p:spPr>
                  <a:xfrm>
                    <a:off x="9770452" y="5657444"/>
                    <a:ext cx="109216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spc="300" dirty="0">
                        <a:ln>
                          <a:solidFill>
                            <a:srgbClr val="FEEBE2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rPr>
                      <a:t>- Project</a:t>
                    </a:r>
                    <a:endParaRPr lang="ko-KR" altLang="en-US" sz="1400" spc="300" dirty="0">
                      <a:ln>
                        <a:solidFill>
                          <a:srgbClr val="FEEBE2">
                            <a:alpha val="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  <p:sp>
                <p:nvSpPr>
                  <p:cNvPr id="31" name="TextBox 23"/>
                  <p:cNvSpPr txBox="1"/>
                  <p:nvPr/>
                </p:nvSpPr>
                <p:spPr>
                  <a:xfrm>
                    <a:off x="9770452" y="5905597"/>
                    <a:ext cx="12665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spc="300" dirty="0">
                        <a:ln>
                          <a:solidFill>
                            <a:srgbClr val="FEEBE2">
                              <a:alpha val="2000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rPr>
                      <a:t>- </a:t>
                    </a:r>
                    <a:r>
                      <a:rPr lang="en-US" altLang="ko-KR" sz="1400" spc="300" dirty="0">
                        <a:ln>
                          <a:solidFill>
                            <a:srgbClr val="FEEBE2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rPr>
                      <a:t>Frontend</a:t>
                    </a:r>
                    <a:endParaRPr lang="ko-KR" altLang="en-US" sz="1400" spc="300" dirty="0">
                      <a:ln>
                        <a:solidFill>
                          <a:srgbClr val="FEEBE2">
                            <a:alpha val="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  <p:sp>
                <p:nvSpPr>
                  <p:cNvPr id="32" name="TextBox 24"/>
                  <p:cNvSpPr txBox="1"/>
                  <p:nvPr/>
                </p:nvSpPr>
                <p:spPr>
                  <a:xfrm>
                    <a:off x="9770452" y="6153750"/>
                    <a:ext cx="14373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spc="300" dirty="0">
                        <a:ln>
                          <a:solidFill>
                            <a:srgbClr val="FEEBE2">
                              <a:alpha val="2000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rPr>
                      <a:t>- PWA </a:t>
                    </a:r>
                    <a:r>
                      <a:rPr lang="en-US" altLang="ko-KR" sz="1400" spc="300" dirty="0">
                        <a:ln>
                          <a:solidFill>
                            <a:srgbClr val="FEEBE2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rPr>
                      <a:t>Push</a:t>
                    </a:r>
                    <a:endParaRPr lang="ko-KR" altLang="en-US" sz="1400" spc="300" dirty="0">
                      <a:ln>
                        <a:solidFill>
                          <a:srgbClr val="FEEBE2">
                            <a:alpha val="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endParaRPr>
                  </a:p>
                </p:txBody>
              </p:sp>
            </p:grpSp>
            <p:sp>
              <p:nvSpPr>
                <p:cNvPr id="28" name="TextBox 40"/>
                <p:cNvSpPr txBox="1"/>
                <p:nvPr/>
              </p:nvSpPr>
              <p:spPr>
                <a:xfrm>
                  <a:off x="9770451" y="5686166"/>
                  <a:ext cx="1210924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- </a:t>
                  </a:r>
                  <a:r>
                    <a:rPr lang="en-US" altLang="ko-KR" sz="1400" spc="300" dirty="0">
                      <a:ln>
                        <a:solidFill>
                          <a:srgbClr val="FEEBE2">
                            <a:alpha val="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Backend</a:t>
                  </a:r>
                  <a:endParaRPr lang="ko-KR" altLang="en-US" sz="1400" spc="300" dirty="0">
                    <a:ln>
                      <a:solidFill>
                        <a:srgbClr val="FEEBE2">
                          <a:alpha val="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27E9F84-1BBC-4084-951D-14119CF15651}"/>
                  </a:ext>
                </a:extLst>
              </p:cNvPr>
              <p:cNvGrpSpPr/>
              <p:nvPr/>
            </p:nvGrpSpPr>
            <p:grpSpPr>
              <a:xfrm>
                <a:off x="1438111" y="1470079"/>
                <a:ext cx="2893052" cy="884974"/>
                <a:chOff x="9731516" y="4467662"/>
                <a:chExt cx="2544286" cy="884974"/>
              </a:xfrm>
            </p:grpSpPr>
            <p:sp>
              <p:nvSpPr>
                <p:cNvPr id="24" name="TextBox 22"/>
                <p:cNvSpPr txBox="1"/>
                <p:nvPr/>
              </p:nvSpPr>
              <p:spPr>
                <a:xfrm>
                  <a:off x="9731516" y="4467662"/>
                  <a:ext cx="2544286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02. Team </a:t>
                  </a:r>
                  <a:r>
                    <a:rPr lang="en-US" altLang="ko-KR" sz="2000" spc="300" dirty="0" err="1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IceBear</a:t>
                  </a:r>
                  <a:endParaRPr lang="ko-KR" altLang="en-US" sz="20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26" name="TextBox 32"/>
                <p:cNvSpPr txBox="1"/>
                <p:nvPr/>
              </p:nvSpPr>
              <p:spPr>
                <a:xfrm>
                  <a:off x="9747560" y="5044859"/>
                  <a:ext cx="314657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buFontTx/>
                    <a:buChar char="-"/>
                  </a:pPr>
                  <a:endParaRPr lang="en-US" altLang="ko-KR" sz="14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27E9F84-1BBC-4084-951D-14119CF15651}"/>
                  </a:ext>
                </a:extLst>
              </p:cNvPr>
              <p:cNvGrpSpPr/>
              <p:nvPr/>
            </p:nvGrpSpPr>
            <p:grpSpPr>
              <a:xfrm>
                <a:off x="1438110" y="3400330"/>
                <a:ext cx="1303562" cy="863188"/>
                <a:chOff x="9731516" y="4489448"/>
                <a:chExt cx="1146414" cy="863188"/>
              </a:xfrm>
            </p:grpSpPr>
            <p:sp>
              <p:nvSpPr>
                <p:cNvPr id="40" name="TextBox 22"/>
                <p:cNvSpPr txBox="1"/>
                <p:nvPr/>
              </p:nvSpPr>
              <p:spPr>
                <a:xfrm>
                  <a:off x="9731516" y="4489448"/>
                  <a:ext cx="1146414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04. </a:t>
                  </a:r>
                  <a:r>
                    <a:rPr lang="ko-KR" altLang="en-US" sz="20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시연</a:t>
                  </a:r>
                </a:p>
              </p:txBody>
            </p:sp>
            <p:sp>
              <p:nvSpPr>
                <p:cNvPr id="41" name="TextBox 32"/>
                <p:cNvSpPr txBox="1"/>
                <p:nvPr/>
              </p:nvSpPr>
              <p:spPr>
                <a:xfrm>
                  <a:off x="9747560" y="5044859"/>
                  <a:ext cx="314657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buFontTx/>
                    <a:buChar char="-"/>
                  </a:pPr>
                  <a:endParaRPr lang="en-US" altLang="ko-KR" sz="14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27E9F84-1BBC-4084-951D-14119CF15651}"/>
                  </a:ext>
                </a:extLst>
              </p:cNvPr>
              <p:cNvGrpSpPr/>
              <p:nvPr/>
            </p:nvGrpSpPr>
            <p:grpSpPr>
              <a:xfrm>
                <a:off x="1438113" y="3865766"/>
                <a:ext cx="1566454" cy="884974"/>
                <a:chOff x="9731516" y="4467662"/>
                <a:chExt cx="1377613" cy="884974"/>
              </a:xfrm>
            </p:grpSpPr>
            <p:sp>
              <p:nvSpPr>
                <p:cNvPr id="43" name="TextBox 22"/>
                <p:cNvSpPr txBox="1"/>
                <p:nvPr/>
              </p:nvSpPr>
              <p:spPr>
                <a:xfrm>
                  <a:off x="9731516" y="4467662"/>
                  <a:ext cx="1377613" cy="4001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2000" spc="300" dirty="0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05. </a:t>
                  </a:r>
                  <a:r>
                    <a:rPr lang="ko-KR" altLang="en-US" sz="2000" spc="300" dirty="0" err="1">
                      <a:ln>
                        <a:solidFill>
                          <a:srgbClr val="FEEBE2">
                            <a:alpha val="20000"/>
                          </a:srgbClr>
                        </a:solidFill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느낀점</a:t>
                  </a:r>
                  <a:endParaRPr lang="ko-KR" altLang="en-US" sz="20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4" name="TextBox 32"/>
                <p:cNvSpPr txBox="1"/>
                <p:nvPr/>
              </p:nvSpPr>
              <p:spPr>
                <a:xfrm>
                  <a:off x="9747560" y="5044859"/>
                  <a:ext cx="314657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71450" indent="-171450">
                    <a:buFontTx/>
                    <a:buChar char="-"/>
                  </a:pPr>
                  <a:endParaRPr lang="en-US" altLang="ko-KR" sz="14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27E9F84-1BBC-4084-951D-14119CF15651}"/>
                </a:ext>
              </a:extLst>
            </p:cNvPr>
            <p:cNvGrpSpPr/>
            <p:nvPr/>
          </p:nvGrpSpPr>
          <p:grpSpPr>
            <a:xfrm>
              <a:off x="1438109" y="4328401"/>
              <a:ext cx="1443222" cy="2416146"/>
              <a:chOff x="9747560" y="2936490"/>
              <a:chExt cx="1269237" cy="2416146"/>
            </a:xfrm>
          </p:grpSpPr>
          <p:sp>
            <p:nvSpPr>
              <p:cNvPr id="46" name="TextBox 22"/>
              <p:cNvSpPr txBox="1"/>
              <p:nvPr/>
            </p:nvSpPr>
            <p:spPr>
              <a:xfrm>
                <a:off x="9751965" y="2936490"/>
                <a:ext cx="1264832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spc="300" dirty="0">
                    <a:ln>
                      <a:solidFill>
                        <a:srgbClr val="FEEBE2">
                          <a:alpha val="20000"/>
                        </a:srgb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06. Q&amp;A</a:t>
                </a:r>
                <a:endParaRPr lang="ko-KR" altLang="en-US" sz="2000" spc="300" dirty="0">
                  <a:ln>
                    <a:solidFill>
                      <a:srgbClr val="FEEBE2">
                        <a:alpha val="2000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7" name="TextBox 32"/>
              <p:cNvSpPr txBox="1"/>
              <p:nvPr/>
            </p:nvSpPr>
            <p:spPr>
              <a:xfrm>
                <a:off x="9747560" y="5044859"/>
                <a:ext cx="314657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Tx/>
                  <a:buChar char="-"/>
                </a:pPr>
                <a:endParaRPr lang="en-US" altLang="ko-KR" sz="1400" spc="300" dirty="0">
                  <a:ln>
                    <a:solidFill>
                      <a:srgbClr val="FEEBE2">
                        <a:alpha val="2000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42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래픽 75" descr="갈매기형 화살표">
            <a:extLst>
              <a:ext uri="{FF2B5EF4-FFF2-40B4-BE49-F238E27FC236}">
                <a16:creationId xmlns:a16="http://schemas.microsoft.com/office/drawing/2014/main" id="{B2A39449-BF9E-4F1E-8DA6-605D8D78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647" y="1530927"/>
            <a:ext cx="672036" cy="672036"/>
          </a:xfrm>
          <a:prstGeom prst="rect">
            <a:avLst/>
          </a:prstGeom>
        </p:spPr>
      </p:pic>
      <p:pic>
        <p:nvPicPr>
          <p:cNvPr id="75" name="그래픽 74" descr="줄이 있는 원">
            <a:extLst>
              <a:ext uri="{FF2B5EF4-FFF2-40B4-BE49-F238E27FC236}">
                <a16:creationId xmlns:a16="http://schemas.microsoft.com/office/drawing/2014/main" id="{46CF67AD-30E6-40D9-A0AB-348A691D9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4551" y="1494848"/>
            <a:ext cx="742065" cy="742065"/>
          </a:xfrm>
          <a:prstGeom prst="rect">
            <a:avLst/>
          </a:prstGeom>
        </p:spPr>
      </p:pic>
      <p:pic>
        <p:nvPicPr>
          <p:cNvPr id="52" name="그래픽 51" descr="그룹 브레인스토밍">
            <a:extLst>
              <a:ext uri="{FF2B5EF4-FFF2-40B4-BE49-F238E27FC236}">
                <a16:creationId xmlns:a16="http://schemas.microsoft.com/office/drawing/2014/main" id="{40C83BDA-834F-402C-AAAB-3503BF5D6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271" y="5043400"/>
            <a:ext cx="338555" cy="338555"/>
          </a:xfrm>
          <a:prstGeom prst="rect">
            <a:avLst/>
          </a:prstGeom>
        </p:spPr>
      </p:pic>
      <p:pic>
        <p:nvPicPr>
          <p:cNvPr id="51" name="그래픽 50" descr="문서">
            <a:extLst>
              <a:ext uri="{FF2B5EF4-FFF2-40B4-BE49-F238E27FC236}">
                <a16:creationId xmlns:a16="http://schemas.microsoft.com/office/drawing/2014/main" id="{FA10F1C7-3037-4044-9FEA-6A9FFDF81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709" y="2919751"/>
            <a:ext cx="341430" cy="341430"/>
          </a:xfrm>
          <a:prstGeom prst="rect">
            <a:avLst/>
          </a:prstGeom>
        </p:spPr>
      </p:pic>
      <p:pic>
        <p:nvPicPr>
          <p:cNvPr id="49" name="그래픽 48" descr="돋보기">
            <a:extLst>
              <a:ext uri="{FF2B5EF4-FFF2-40B4-BE49-F238E27FC236}">
                <a16:creationId xmlns:a16="http://schemas.microsoft.com/office/drawing/2014/main" id="{14C8BAE6-9124-4E31-985D-D329A50F6A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489" y="879042"/>
            <a:ext cx="338554" cy="3385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FB1A819-795E-4F67-B4E0-E5175F2B8393}"/>
              </a:ext>
            </a:extLst>
          </p:cNvPr>
          <p:cNvGrpSpPr/>
          <p:nvPr/>
        </p:nvGrpSpPr>
        <p:grpSpPr>
          <a:xfrm>
            <a:off x="387637" y="-11956"/>
            <a:ext cx="1883144" cy="469316"/>
            <a:chOff x="387637" y="-11956"/>
            <a:chExt cx="1883144" cy="469316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5EC0DCA8-5424-43C9-91CF-971CAF7D20BE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5A2ED-8391-47A8-A32A-FF36F28DC713}"/>
                </a:ext>
              </a:extLst>
            </p:cNvPr>
            <p:cNvSpPr/>
            <p:nvPr/>
          </p:nvSpPr>
          <p:spPr>
            <a:xfrm>
              <a:off x="387637" y="88028"/>
              <a:ext cx="1883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1. Behind Story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920FB5-C284-4FD8-9919-7C0023F528FC}"/>
              </a:ext>
            </a:extLst>
          </p:cNvPr>
          <p:cNvSpPr txBox="1"/>
          <p:nvPr/>
        </p:nvSpPr>
        <p:spPr>
          <a:xfrm>
            <a:off x="1150488" y="3355238"/>
            <a:ext cx="4966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5</a:t>
            </a:r>
            <a:r>
              <a:rPr lang="ko-KR" altLang="en-US" sz="1600" dirty="0"/>
              <a:t>주 동안 진행된 프로젝트 개발 상태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서로 맞지 않는 </a:t>
            </a:r>
            <a:r>
              <a:rPr lang="ko-KR" altLang="en-US" sz="1600" dirty="0" err="1"/>
              <a:t>컨벤션과</a:t>
            </a:r>
            <a:r>
              <a:rPr lang="ko-KR" altLang="en-US" sz="1600" dirty="0"/>
              <a:t> 기술 </a:t>
            </a:r>
            <a:r>
              <a:rPr lang="ko-KR" altLang="en-US" sz="1600" dirty="0" err="1"/>
              <a:t>스택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10</a:t>
            </a:r>
            <a:r>
              <a:rPr lang="ko-KR" altLang="en-US" sz="1600" dirty="0"/>
              <a:t>일 밖에 남지 않은 프로젝트 마감기한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EDEB2-E7DD-4E22-AC0D-CF1839D3F466}"/>
              </a:ext>
            </a:extLst>
          </p:cNvPr>
          <p:cNvSpPr txBox="1"/>
          <p:nvPr/>
        </p:nvSpPr>
        <p:spPr>
          <a:xfrm>
            <a:off x="1150488" y="5339941"/>
            <a:ext cx="102899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각 팀의 프로젝트 장점을 합치고 유연하게 수정하기 위해</a:t>
            </a:r>
            <a:r>
              <a:rPr lang="en-US" altLang="ko-KR" sz="1600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’</a:t>
            </a:r>
            <a:r>
              <a:rPr lang="ko-KR" altLang="en-US" b="1" dirty="0">
                <a:solidFill>
                  <a:srgbClr val="0070C0"/>
                </a:solidFill>
              </a:rPr>
              <a:t>마이크로 서비스 아키텍처</a:t>
            </a:r>
            <a:r>
              <a:rPr lang="en-US" altLang="ko-KR" b="1" dirty="0">
                <a:solidFill>
                  <a:srgbClr val="0070C0"/>
                </a:solidFill>
              </a:rPr>
              <a:t>’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sz="1600" dirty="0"/>
              <a:t>로 프로젝트 재설계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6B2D0-0745-4EFB-912E-2C3321434535}"/>
              </a:ext>
            </a:extLst>
          </p:cNvPr>
          <p:cNvSpPr txBox="1"/>
          <p:nvPr/>
        </p:nvSpPr>
        <p:spPr>
          <a:xfrm>
            <a:off x="1003804" y="879042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C819E"/>
                </a:solidFill>
              </a:rPr>
              <a:t>Situation</a:t>
            </a:r>
            <a:endParaRPr lang="ko-KR" altLang="en-US" sz="1600" b="1" dirty="0">
              <a:solidFill>
                <a:srgbClr val="1C819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6BF4B-F358-473A-A840-065C45C94A9D}"/>
              </a:ext>
            </a:extLst>
          </p:cNvPr>
          <p:cNvSpPr txBox="1"/>
          <p:nvPr/>
        </p:nvSpPr>
        <p:spPr>
          <a:xfrm>
            <a:off x="999947" y="2907450"/>
            <a:ext cx="1002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C819E"/>
                </a:solidFill>
              </a:rPr>
              <a:t>Problem</a:t>
            </a:r>
            <a:endParaRPr lang="ko-KR" altLang="en-US" sz="1600" b="1" dirty="0">
              <a:solidFill>
                <a:srgbClr val="1C819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0635A-08B4-4B3D-952C-60676B864EF0}"/>
              </a:ext>
            </a:extLst>
          </p:cNvPr>
          <p:cNvSpPr txBox="1"/>
          <p:nvPr/>
        </p:nvSpPr>
        <p:spPr>
          <a:xfrm>
            <a:off x="1008539" y="5049496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C819E"/>
                </a:solidFill>
              </a:rPr>
              <a:t>Solution</a:t>
            </a:r>
            <a:endParaRPr lang="ko-KR" altLang="en-US" sz="1600" b="1" dirty="0">
              <a:solidFill>
                <a:srgbClr val="1C819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1F6329-EBE7-4574-BB5F-72AB35004528}"/>
              </a:ext>
            </a:extLst>
          </p:cNvPr>
          <p:cNvSpPr/>
          <p:nvPr/>
        </p:nvSpPr>
        <p:spPr>
          <a:xfrm>
            <a:off x="1150488" y="1408909"/>
            <a:ext cx="2285547" cy="95721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AD6289-7DF5-4425-A251-CB98E09FE253}"/>
              </a:ext>
            </a:extLst>
          </p:cNvPr>
          <p:cNvCxnSpPr>
            <a:cxnSpLocks/>
          </p:cNvCxnSpPr>
          <p:nvPr/>
        </p:nvCxnSpPr>
        <p:spPr>
          <a:xfrm>
            <a:off x="1150488" y="1784648"/>
            <a:ext cx="2285547" cy="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1B3D31-9468-46B4-95D4-989C3C4954BF}"/>
              </a:ext>
            </a:extLst>
          </p:cNvPr>
          <p:cNvSpPr txBox="1"/>
          <p:nvPr/>
        </p:nvSpPr>
        <p:spPr>
          <a:xfrm>
            <a:off x="1804876" y="1426712"/>
            <a:ext cx="969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Team 27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F953A1-AA4F-4F72-BCDD-B4FD4EF8E4ED}"/>
              </a:ext>
            </a:extLst>
          </p:cNvPr>
          <p:cNvSpPr/>
          <p:nvPr/>
        </p:nvSpPr>
        <p:spPr>
          <a:xfrm>
            <a:off x="4669203" y="1408909"/>
            <a:ext cx="2285547" cy="95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26360D-5D8F-42B7-87A7-4FD066583EA7}"/>
              </a:ext>
            </a:extLst>
          </p:cNvPr>
          <p:cNvCxnSpPr>
            <a:cxnSpLocks/>
          </p:cNvCxnSpPr>
          <p:nvPr/>
        </p:nvCxnSpPr>
        <p:spPr>
          <a:xfrm>
            <a:off x="4669203" y="1784648"/>
            <a:ext cx="228554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54E4AB-88CF-49F7-A04E-396D588378C5}"/>
              </a:ext>
            </a:extLst>
          </p:cNvPr>
          <p:cNvSpPr txBox="1"/>
          <p:nvPr/>
        </p:nvSpPr>
        <p:spPr>
          <a:xfrm>
            <a:off x="5266685" y="1427433"/>
            <a:ext cx="108356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Team 678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E3E917-936A-457D-B06F-CBE916AF2B3E}"/>
              </a:ext>
            </a:extLst>
          </p:cNvPr>
          <p:cNvSpPr/>
          <p:nvPr/>
        </p:nvSpPr>
        <p:spPr>
          <a:xfrm>
            <a:off x="8319952" y="1408909"/>
            <a:ext cx="2285547" cy="95721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2E4005-3C5D-4961-A438-5ABF41FE6E28}"/>
              </a:ext>
            </a:extLst>
          </p:cNvPr>
          <p:cNvCxnSpPr>
            <a:cxnSpLocks/>
          </p:cNvCxnSpPr>
          <p:nvPr/>
        </p:nvCxnSpPr>
        <p:spPr>
          <a:xfrm>
            <a:off x="8319952" y="1784648"/>
            <a:ext cx="2285547" cy="0"/>
          </a:xfrm>
          <a:prstGeom prst="line">
            <a:avLst/>
          </a:prstGeom>
          <a:ln w="1905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EC15DD4-14A0-481D-868F-E8DA46A7BF4C}"/>
              </a:ext>
            </a:extLst>
          </p:cNvPr>
          <p:cNvSpPr txBox="1"/>
          <p:nvPr/>
        </p:nvSpPr>
        <p:spPr>
          <a:xfrm>
            <a:off x="8708076" y="1443077"/>
            <a:ext cx="1578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Team Ice Bears</a:t>
            </a:r>
            <a:endParaRPr lang="ko-KR" altLang="en-US" sz="1600" dirty="0"/>
          </a:p>
        </p:txBody>
      </p: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1993160" y="3098059"/>
            <a:ext cx="9447324" cy="0"/>
          </a:xfrm>
          <a:prstGeom prst="line">
            <a:avLst/>
          </a:prstGeom>
          <a:ln w="9525">
            <a:solidFill>
              <a:srgbClr val="1C8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cxnSpLocks/>
          </p:cNvCxnSpPr>
          <p:nvPr/>
        </p:nvCxnSpPr>
        <p:spPr>
          <a:xfrm flipH="1">
            <a:off x="2062107" y="1063208"/>
            <a:ext cx="9378377" cy="0"/>
          </a:xfrm>
          <a:prstGeom prst="line">
            <a:avLst/>
          </a:prstGeom>
          <a:ln w="9525">
            <a:solidFill>
              <a:srgbClr val="1C8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</p:cNvCxnSpPr>
          <p:nvPr/>
        </p:nvCxnSpPr>
        <p:spPr>
          <a:xfrm flipH="1">
            <a:off x="2002722" y="5224870"/>
            <a:ext cx="9437762" cy="0"/>
          </a:xfrm>
          <a:prstGeom prst="line">
            <a:avLst/>
          </a:prstGeom>
          <a:ln w="9525">
            <a:solidFill>
              <a:srgbClr val="1C8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D4BD92-4BB9-42A7-9EF2-E2CE0955B3D4}"/>
              </a:ext>
            </a:extLst>
          </p:cNvPr>
          <p:cNvGrpSpPr/>
          <p:nvPr/>
        </p:nvGrpSpPr>
        <p:grpSpPr>
          <a:xfrm>
            <a:off x="1205266" y="1859785"/>
            <a:ext cx="2169535" cy="439998"/>
            <a:chOff x="1375954" y="1865881"/>
            <a:chExt cx="2169535" cy="439998"/>
          </a:xfrm>
        </p:grpSpPr>
        <p:pic>
          <p:nvPicPr>
            <p:cNvPr id="55" name="그래픽 54" descr="사용자">
              <a:extLst>
                <a:ext uri="{FF2B5EF4-FFF2-40B4-BE49-F238E27FC236}">
                  <a16:creationId xmlns:a16="http://schemas.microsoft.com/office/drawing/2014/main" id="{2E3E97BC-D668-4CAD-ACD8-0BD173AD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75954" y="1868425"/>
              <a:ext cx="434038" cy="434038"/>
            </a:xfrm>
            <a:prstGeom prst="rect">
              <a:avLst/>
            </a:prstGeom>
          </p:spPr>
        </p:pic>
        <p:pic>
          <p:nvPicPr>
            <p:cNvPr id="56" name="그래픽 55" descr="사용자">
              <a:extLst>
                <a:ext uri="{FF2B5EF4-FFF2-40B4-BE49-F238E27FC236}">
                  <a16:creationId xmlns:a16="http://schemas.microsoft.com/office/drawing/2014/main" id="{1C63973B-65C1-41B4-BDD0-179AEC53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16146" y="1865881"/>
              <a:ext cx="433229" cy="433229"/>
            </a:xfrm>
            <a:prstGeom prst="rect">
              <a:avLst/>
            </a:prstGeom>
          </p:spPr>
        </p:pic>
        <p:pic>
          <p:nvPicPr>
            <p:cNvPr id="57" name="그래픽 56" descr="사용자">
              <a:extLst>
                <a:ext uri="{FF2B5EF4-FFF2-40B4-BE49-F238E27FC236}">
                  <a16:creationId xmlns:a16="http://schemas.microsoft.com/office/drawing/2014/main" id="{623CD595-ED17-4D27-83C7-4F9F4DA64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8984" y="1865881"/>
              <a:ext cx="433229" cy="433229"/>
            </a:xfrm>
            <a:prstGeom prst="rect">
              <a:avLst/>
            </a:prstGeom>
          </p:spPr>
        </p:pic>
        <p:pic>
          <p:nvPicPr>
            <p:cNvPr id="58" name="그래픽 57" descr="사용자">
              <a:extLst>
                <a:ext uri="{FF2B5EF4-FFF2-40B4-BE49-F238E27FC236}">
                  <a16:creationId xmlns:a16="http://schemas.microsoft.com/office/drawing/2014/main" id="{5F8711E7-190F-4564-A994-21F4836B1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81013" y="1873041"/>
              <a:ext cx="432838" cy="432838"/>
            </a:xfrm>
            <a:prstGeom prst="rect">
              <a:avLst/>
            </a:prstGeom>
          </p:spPr>
        </p:pic>
        <p:pic>
          <p:nvPicPr>
            <p:cNvPr id="59" name="그래픽 58" descr="사용자">
              <a:extLst>
                <a:ext uri="{FF2B5EF4-FFF2-40B4-BE49-F238E27FC236}">
                  <a16:creationId xmlns:a16="http://schemas.microsoft.com/office/drawing/2014/main" id="{5E4F2A7E-FE82-4432-BDD2-A8E02055B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12651" y="1866272"/>
              <a:ext cx="432838" cy="432838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EE83382-4BFF-43BA-B505-C5AABF1042BE}"/>
              </a:ext>
            </a:extLst>
          </p:cNvPr>
          <p:cNvGrpSpPr/>
          <p:nvPr/>
        </p:nvGrpSpPr>
        <p:grpSpPr>
          <a:xfrm>
            <a:off x="4736173" y="1859785"/>
            <a:ext cx="2169535" cy="439998"/>
            <a:chOff x="4894669" y="1865881"/>
            <a:chExt cx="2169535" cy="439998"/>
          </a:xfrm>
        </p:grpSpPr>
        <p:pic>
          <p:nvPicPr>
            <p:cNvPr id="64" name="그래픽 63" descr="사용자">
              <a:extLst>
                <a:ext uri="{FF2B5EF4-FFF2-40B4-BE49-F238E27FC236}">
                  <a16:creationId xmlns:a16="http://schemas.microsoft.com/office/drawing/2014/main" id="{F5138DBF-F00B-4516-AA46-0D965CB23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94669" y="1868425"/>
              <a:ext cx="434038" cy="434038"/>
            </a:xfrm>
            <a:prstGeom prst="rect">
              <a:avLst/>
            </a:prstGeom>
          </p:spPr>
        </p:pic>
        <p:pic>
          <p:nvPicPr>
            <p:cNvPr id="65" name="그래픽 64" descr="사용자">
              <a:extLst>
                <a:ext uri="{FF2B5EF4-FFF2-40B4-BE49-F238E27FC236}">
                  <a16:creationId xmlns:a16="http://schemas.microsoft.com/office/drawing/2014/main" id="{2E59CBBC-EEBE-40E1-ADD5-F4F7402D3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4861" y="1865881"/>
              <a:ext cx="433229" cy="433229"/>
            </a:xfrm>
            <a:prstGeom prst="rect">
              <a:avLst/>
            </a:prstGeom>
          </p:spPr>
        </p:pic>
        <p:pic>
          <p:nvPicPr>
            <p:cNvPr id="66" name="그래픽 65" descr="사용자">
              <a:extLst>
                <a:ext uri="{FF2B5EF4-FFF2-40B4-BE49-F238E27FC236}">
                  <a16:creationId xmlns:a16="http://schemas.microsoft.com/office/drawing/2014/main" id="{D22A994F-5619-4B2F-9035-A8E58B32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67699" y="1865881"/>
              <a:ext cx="433229" cy="433229"/>
            </a:xfrm>
            <a:prstGeom prst="rect">
              <a:avLst/>
            </a:prstGeom>
          </p:spPr>
        </p:pic>
        <p:pic>
          <p:nvPicPr>
            <p:cNvPr id="67" name="그래픽 66" descr="사용자">
              <a:extLst>
                <a:ext uri="{FF2B5EF4-FFF2-40B4-BE49-F238E27FC236}">
                  <a16:creationId xmlns:a16="http://schemas.microsoft.com/office/drawing/2014/main" id="{B1F6FFB3-C371-49E9-ADA4-D3788C8D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99728" y="1873041"/>
              <a:ext cx="432838" cy="432838"/>
            </a:xfrm>
            <a:prstGeom prst="rect">
              <a:avLst/>
            </a:prstGeom>
          </p:spPr>
        </p:pic>
        <p:pic>
          <p:nvPicPr>
            <p:cNvPr id="68" name="그래픽 67" descr="사용자">
              <a:extLst>
                <a:ext uri="{FF2B5EF4-FFF2-40B4-BE49-F238E27FC236}">
                  <a16:creationId xmlns:a16="http://schemas.microsoft.com/office/drawing/2014/main" id="{3AEF2BC1-B8D7-408D-ADB9-17FCBC7F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31366" y="1866272"/>
              <a:ext cx="432838" cy="432838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C712D94-FD8A-4AC4-842F-A7F4192C5F58}"/>
              </a:ext>
            </a:extLst>
          </p:cNvPr>
          <p:cNvGrpSpPr/>
          <p:nvPr/>
        </p:nvGrpSpPr>
        <p:grpSpPr>
          <a:xfrm>
            <a:off x="8374730" y="1859785"/>
            <a:ext cx="2169535" cy="439998"/>
            <a:chOff x="8545418" y="1865881"/>
            <a:chExt cx="2169535" cy="439998"/>
          </a:xfrm>
        </p:grpSpPr>
        <p:pic>
          <p:nvPicPr>
            <p:cNvPr id="70" name="그래픽 69" descr="사용자">
              <a:extLst>
                <a:ext uri="{FF2B5EF4-FFF2-40B4-BE49-F238E27FC236}">
                  <a16:creationId xmlns:a16="http://schemas.microsoft.com/office/drawing/2014/main" id="{04C92070-37B1-4290-BCC9-9E2A7C135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45418" y="1868425"/>
              <a:ext cx="434038" cy="434038"/>
            </a:xfrm>
            <a:prstGeom prst="rect">
              <a:avLst/>
            </a:prstGeom>
          </p:spPr>
        </p:pic>
        <p:pic>
          <p:nvPicPr>
            <p:cNvPr id="71" name="그래픽 70" descr="사용자">
              <a:extLst>
                <a:ext uri="{FF2B5EF4-FFF2-40B4-BE49-F238E27FC236}">
                  <a16:creationId xmlns:a16="http://schemas.microsoft.com/office/drawing/2014/main" id="{09C5B667-A393-47AE-8999-032736D9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85610" y="1865881"/>
              <a:ext cx="433229" cy="433229"/>
            </a:xfrm>
            <a:prstGeom prst="rect">
              <a:avLst/>
            </a:prstGeom>
          </p:spPr>
        </p:pic>
        <p:pic>
          <p:nvPicPr>
            <p:cNvPr id="72" name="그래픽 71" descr="사용자">
              <a:extLst>
                <a:ext uri="{FF2B5EF4-FFF2-40B4-BE49-F238E27FC236}">
                  <a16:creationId xmlns:a16="http://schemas.microsoft.com/office/drawing/2014/main" id="{11B8DC93-632D-4BA6-B082-D1531A48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18448" y="1865881"/>
              <a:ext cx="433229" cy="433229"/>
            </a:xfrm>
            <a:prstGeom prst="rect">
              <a:avLst/>
            </a:prstGeom>
          </p:spPr>
        </p:pic>
        <p:pic>
          <p:nvPicPr>
            <p:cNvPr id="73" name="그래픽 72" descr="사용자">
              <a:extLst>
                <a:ext uri="{FF2B5EF4-FFF2-40B4-BE49-F238E27FC236}">
                  <a16:creationId xmlns:a16="http://schemas.microsoft.com/office/drawing/2014/main" id="{C1C2B2C3-B831-47C3-AB0E-06192E05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50477" y="1873041"/>
              <a:ext cx="432838" cy="432838"/>
            </a:xfrm>
            <a:prstGeom prst="rect">
              <a:avLst/>
            </a:prstGeom>
          </p:spPr>
        </p:pic>
        <p:pic>
          <p:nvPicPr>
            <p:cNvPr id="74" name="그래픽 73" descr="사용자">
              <a:extLst>
                <a:ext uri="{FF2B5EF4-FFF2-40B4-BE49-F238E27FC236}">
                  <a16:creationId xmlns:a16="http://schemas.microsoft.com/office/drawing/2014/main" id="{9486D239-2305-4CEC-9A8A-1A5A8E49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282115" y="1866272"/>
              <a:ext cx="432838" cy="43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52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FB1A819-795E-4F67-B4E0-E5175F2B8393}"/>
              </a:ext>
            </a:extLst>
          </p:cNvPr>
          <p:cNvGrpSpPr/>
          <p:nvPr/>
        </p:nvGrpSpPr>
        <p:grpSpPr>
          <a:xfrm>
            <a:off x="387637" y="-11956"/>
            <a:ext cx="2350580" cy="469316"/>
            <a:chOff x="387637" y="-11956"/>
            <a:chExt cx="2350580" cy="469316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5EC0DCA8-5424-43C9-91CF-971CAF7D20BE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5A2ED-8391-47A8-A32A-FF36F28DC713}"/>
                </a:ext>
              </a:extLst>
            </p:cNvPr>
            <p:cNvSpPr/>
            <p:nvPr/>
          </p:nvSpPr>
          <p:spPr>
            <a:xfrm>
              <a:off x="387637" y="88028"/>
              <a:ext cx="2350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2. Members &amp; Goal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96B2D0-0745-4EFB-912E-2C3321434535}"/>
              </a:ext>
            </a:extLst>
          </p:cNvPr>
          <p:cNvSpPr txBox="1"/>
          <p:nvPr/>
        </p:nvSpPr>
        <p:spPr>
          <a:xfrm>
            <a:off x="1003804" y="879042"/>
            <a:ext cx="109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C819E"/>
                </a:solidFill>
              </a:rPr>
              <a:t>Members</a:t>
            </a:r>
            <a:endParaRPr lang="ko-KR" altLang="en-US" sz="1600" b="1" dirty="0">
              <a:solidFill>
                <a:srgbClr val="1C819E"/>
              </a:solidFill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 flipH="1">
            <a:off x="2062107" y="1063208"/>
            <a:ext cx="9378377" cy="0"/>
          </a:xfrm>
          <a:prstGeom prst="line">
            <a:avLst/>
          </a:prstGeom>
          <a:ln w="9525">
            <a:solidFill>
              <a:srgbClr val="1C8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0" y="876165"/>
            <a:ext cx="338400" cy="3384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38927" y="4570488"/>
            <a:ext cx="10801557" cy="1600476"/>
            <a:chOff x="668280" y="2907450"/>
            <a:chExt cx="10801557" cy="16004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920FB5-C284-4FD8-9919-7C0023F528FC}"/>
                </a:ext>
              </a:extLst>
            </p:cNvPr>
            <p:cNvSpPr txBox="1"/>
            <p:nvPr/>
          </p:nvSpPr>
          <p:spPr>
            <a:xfrm>
              <a:off x="1150488" y="3355238"/>
              <a:ext cx="4966782" cy="115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당장 실행되는 프로그램을 개발하지 말자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SSAFY 1</a:t>
              </a:r>
              <a:r>
                <a:rPr lang="ko-KR" altLang="en-US" sz="1600" dirty="0"/>
                <a:t>학기 때 배운 것을 최대한 활용해보자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필드에서 </a:t>
              </a:r>
              <a:r>
                <a:rPr lang="en-US" altLang="ko-KR" sz="1600" dirty="0"/>
                <a:t>Hot</a:t>
              </a:r>
              <a:r>
                <a:rPr lang="ko-KR" altLang="en-US" sz="1600" dirty="0"/>
                <a:t>한 기술을 활용해보자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36BF4B-F358-473A-A840-065C45C94A9D}"/>
                </a:ext>
              </a:extLst>
            </p:cNvPr>
            <p:cNvSpPr txBox="1"/>
            <p:nvPr/>
          </p:nvSpPr>
          <p:spPr>
            <a:xfrm>
              <a:off x="999947" y="2907450"/>
              <a:ext cx="71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1C819E"/>
                  </a:solidFill>
                </a:rPr>
                <a:t>Goals</a:t>
              </a:r>
              <a:endParaRPr lang="ko-KR" altLang="en-US" sz="1600" b="1" dirty="0">
                <a:solidFill>
                  <a:srgbClr val="1C819E"/>
                </a:solidFill>
              </a:endParaRPr>
            </a:p>
          </p:txBody>
        </p:sp>
        <p:cxnSp>
          <p:nvCxnSpPr>
            <p:cNvPr id="47" name="직선 연결선 46"/>
            <p:cNvCxnSpPr>
              <a:cxnSpLocks/>
            </p:cNvCxnSpPr>
            <p:nvPr/>
          </p:nvCxnSpPr>
          <p:spPr>
            <a:xfrm flipH="1">
              <a:off x="1718840" y="3098059"/>
              <a:ext cx="9750997" cy="0"/>
            </a:xfrm>
            <a:prstGeom prst="line">
              <a:avLst/>
            </a:prstGeom>
            <a:ln w="9525">
              <a:solidFill>
                <a:srgbClr val="1C81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80" y="2928859"/>
              <a:ext cx="338400" cy="338400"/>
            </a:xfrm>
            <a:prstGeom prst="rect">
              <a:avLst/>
            </a:prstGeom>
          </p:spPr>
        </p:pic>
      </p:grpSp>
      <p:sp>
        <p:nvSpPr>
          <p:cNvPr id="51" name="사각형: 둥근 모서리 18">
            <a:extLst>
              <a:ext uri="{FF2B5EF4-FFF2-40B4-BE49-F238E27FC236}">
                <a16:creationId xmlns:a16="http://schemas.microsoft.com/office/drawing/2014/main" id="{E2C129F7-DD53-4BEF-9918-E6459A1C1AA4}"/>
              </a:ext>
            </a:extLst>
          </p:cNvPr>
          <p:cNvSpPr/>
          <p:nvPr/>
        </p:nvSpPr>
        <p:spPr>
          <a:xfrm>
            <a:off x="437477" y="1560131"/>
            <a:ext cx="6390891" cy="26612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96B2D0-0745-4EFB-912E-2C3321434535}"/>
              </a:ext>
            </a:extLst>
          </p:cNvPr>
          <p:cNvSpPr txBox="1"/>
          <p:nvPr/>
        </p:nvSpPr>
        <p:spPr>
          <a:xfrm>
            <a:off x="1067938" y="1398615"/>
            <a:ext cx="10659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BE00"/>
                </a:solidFill>
              </a:rPr>
              <a:t>Frontend</a:t>
            </a:r>
            <a:endParaRPr lang="ko-KR" altLang="en-US" sz="1600" b="1" dirty="0">
              <a:solidFill>
                <a:srgbClr val="FFBE00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854166" y="2108097"/>
            <a:ext cx="1974202" cy="1793131"/>
            <a:chOff x="213020" y="925254"/>
            <a:chExt cx="1818075" cy="1651324"/>
          </a:xfrm>
        </p:grpSpPr>
        <p:sp>
          <p:nvSpPr>
            <p:cNvPr id="57" name="TextBox 56"/>
            <p:cNvSpPr txBox="1"/>
            <p:nvPr/>
          </p:nvSpPr>
          <p:spPr>
            <a:xfrm>
              <a:off x="213020" y="2293141"/>
              <a:ext cx="1818075" cy="283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FBE00"/>
                  </a:solidFill>
                </a:rPr>
                <a:t>강성진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465744" y="925254"/>
              <a:ext cx="1305197" cy="1314798"/>
              <a:chOff x="435242" y="846214"/>
              <a:chExt cx="1305197" cy="1314798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447195" y="864330"/>
                <a:ext cx="1289848" cy="1288165"/>
              </a:xfrm>
              <a:prstGeom prst="ellipse">
                <a:avLst/>
              </a:prstGeom>
              <a:solidFill>
                <a:srgbClr val="B6B9BC"/>
              </a:solidFill>
              <a:ln>
                <a:solidFill>
                  <a:srgbClr val="B6B9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483759" y="846214"/>
                <a:ext cx="1202697" cy="1297657"/>
              </a:xfrm>
              <a:prstGeom prst="ellipse">
                <a:avLst/>
              </a:prstGeom>
              <a:blipFill dpi="0" rotWithShape="1">
                <a:blip r:embed="rId4">
                  <a:alphaModFix amt="82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435242" y="855814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원호 62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4" name="그룹 63"/>
          <p:cNvGrpSpPr/>
          <p:nvPr/>
        </p:nvGrpSpPr>
        <p:grpSpPr>
          <a:xfrm>
            <a:off x="2693527" y="2118777"/>
            <a:ext cx="1974202" cy="1784426"/>
            <a:chOff x="210595" y="2893695"/>
            <a:chExt cx="1818075" cy="1643307"/>
          </a:xfrm>
        </p:grpSpPr>
        <p:grpSp>
          <p:nvGrpSpPr>
            <p:cNvPr id="65" name="그룹 64"/>
            <p:cNvGrpSpPr/>
            <p:nvPr/>
          </p:nvGrpSpPr>
          <p:grpSpPr>
            <a:xfrm>
              <a:off x="467149" y="2893695"/>
              <a:ext cx="1305197" cy="1330728"/>
              <a:chOff x="447195" y="3011384"/>
              <a:chExt cx="1305197" cy="1330728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456952" y="3015163"/>
                <a:ext cx="1259015" cy="1326949"/>
              </a:xfrm>
              <a:prstGeom prst="ellipse">
                <a:avLst/>
              </a:prstGeom>
              <a:blipFill dpi="0" rotWithShape="1">
                <a:blip r:embed="rId5">
                  <a:alphaModFix amt="85000"/>
                </a:blip>
                <a:srcRect/>
                <a:stretch>
                  <a:fillRect l="1047" t="-2" r="1047" b="-1529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/>
              <p:cNvGrpSpPr/>
              <p:nvPr/>
            </p:nvGrpSpPr>
            <p:grpSpPr>
              <a:xfrm>
                <a:off x="447195" y="3011384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원호 69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210595" y="4253565"/>
              <a:ext cx="1818075" cy="283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BE00"/>
                  </a:solidFill>
                </a:rPr>
                <a:t> </a:t>
              </a:r>
              <a:r>
                <a:rPr lang="ko-KR" altLang="en-US" sz="1400" b="1" dirty="0">
                  <a:solidFill>
                    <a:srgbClr val="FFBE00"/>
                  </a:solidFill>
                </a:rPr>
                <a:t>정경일</a:t>
              </a:r>
            </a:p>
          </p:txBody>
        </p:sp>
      </p:grpSp>
      <p:sp>
        <p:nvSpPr>
          <p:cNvPr id="76" name="타원 75"/>
          <p:cNvSpPr/>
          <p:nvPr/>
        </p:nvSpPr>
        <p:spPr>
          <a:xfrm>
            <a:off x="806736" y="2126756"/>
            <a:ext cx="1417281" cy="1417281"/>
          </a:xfrm>
          <a:prstGeom prst="ellipse">
            <a:avLst/>
          </a:prstGeom>
          <a:noFill/>
          <a:ln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2888" y="3604148"/>
            <a:ext cx="197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BE00"/>
                </a:solidFill>
              </a:rPr>
              <a:t>최재형</a:t>
            </a:r>
          </a:p>
        </p:txBody>
      </p:sp>
      <p:sp>
        <p:nvSpPr>
          <p:cNvPr id="52" name="사각형: 둥근 모서리 48">
            <a:extLst>
              <a:ext uri="{FF2B5EF4-FFF2-40B4-BE49-F238E27FC236}">
                <a16:creationId xmlns:a16="http://schemas.microsoft.com/office/drawing/2014/main" id="{A2DD0027-7673-4DC6-81F2-FEAE14B7EEF8}"/>
              </a:ext>
            </a:extLst>
          </p:cNvPr>
          <p:cNvSpPr/>
          <p:nvPr/>
        </p:nvSpPr>
        <p:spPr>
          <a:xfrm>
            <a:off x="7183216" y="1560131"/>
            <a:ext cx="4316837" cy="266124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96B2D0-0745-4EFB-912E-2C3321434535}"/>
              </a:ext>
            </a:extLst>
          </p:cNvPr>
          <p:cNvSpPr txBox="1"/>
          <p:nvPr/>
        </p:nvSpPr>
        <p:spPr>
          <a:xfrm>
            <a:off x="7644199" y="1398615"/>
            <a:ext cx="10038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C819E"/>
                </a:solidFill>
              </a:rPr>
              <a:t>Backend</a:t>
            </a:r>
            <a:endParaRPr lang="ko-KR" altLang="en-US" sz="1600" b="1" dirty="0">
              <a:solidFill>
                <a:srgbClr val="1C819E"/>
              </a:solidFill>
            </a:endParaRPr>
          </a:p>
        </p:txBody>
      </p:sp>
      <p:grpSp>
        <p:nvGrpSpPr>
          <p:cNvPr id="80" name="그룹 79"/>
          <p:cNvGrpSpPr>
            <a:grpSpLocks noChangeAspect="1"/>
          </p:cNvGrpSpPr>
          <p:nvPr/>
        </p:nvGrpSpPr>
        <p:grpSpPr>
          <a:xfrm>
            <a:off x="7438228" y="2022252"/>
            <a:ext cx="1972800" cy="1866865"/>
            <a:chOff x="210208" y="856830"/>
            <a:chExt cx="1818075" cy="1720448"/>
          </a:xfrm>
        </p:grpSpPr>
        <p:grpSp>
          <p:nvGrpSpPr>
            <p:cNvPr id="81" name="그룹 80"/>
            <p:cNvGrpSpPr/>
            <p:nvPr/>
          </p:nvGrpSpPr>
          <p:grpSpPr>
            <a:xfrm>
              <a:off x="464060" y="856830"/>
              <a:ext cx="1305197" cy="1423486"/>
              <a:chOff x="10479643" y="1626746"/>
              <a:chExt cx="1305197" cy="1423486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10554453" y="1626746"/>
                <a:ext cx="1161856" cy="1423486"/>
              </a:xfrm>
              <a:prstGeom prst="ellipse">
                <a:avLst/>
              </a:prstGeom>
              <a:blipFill dpi="0" rotWithShape="1">
                <a:blip r:embed="rId6">
                  <a:alphaModFix amt="85000"/>
                </a:blip>
                <a:srcRect/>
                <a:stretch>
                  <a:fillRect l="-128" t="6375" r="128" b="-6375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 flipH="1">
                <a:off x="10479643" y="1711990"/>
                <a:ext cx="1305197" cy="1305198"/>
                <a:chOff x="973048" y="2080669"/>
                <a:chExt cx="2699065" cy="2699066"/>
              </a:xfrm>
            </p:grpSpPr>
            <p:sp>
              <p:nvSpPr>
                <p:cNvPr id="85" name="타원 84"/>
                <p:cNvSpPr/>
                <p:nvPr/>
              </p:nvSpPr>
              <p:spPr>
                <a:xfrm>
                  <a:off x="973048" y="2080670"/>
                  <a:ext cx="2699065" cy="2699065"/>
                </a:xfrm>
                <a:prstGeom prst="ellipse">
                  <a:avLst/>
                </a:prstGeom>
                <a:noFill/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원호 85"/>
                <p:cNvSpPr/>
                <p:nvPr/>
              </p:nvSpPr>
              <p:spPr>
                <a:xfrm>
                  <a:off x="973048" y="2080669"/>
                  <a:ext cx="2699065" cy="2699065"/>
                </a:xfrm>
                <a:prstGeom prst="arc">
                  <a:avLst>
                    <a:gd name="adj1" fmla="val 16200000"/>
                    <a:gd name="adj2" fmla="val 11051667"/>
                  </a:avLst>
                </a:prstGeom>
                <a:noFill/>
                <a:ln w="6350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2" name="TextBox 81"/>
            <p:cNvSpPr txBox="1"/>
            <p:nvPr/>
          </p:nvSpPr>
          <p:spPr>
            <a:xfrm>
              <a:off x="210208" y="2293640"/>
              <a:ext cx="1818075" cy="28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1C819E"/>
                  </a:solidFill>
                </a:rPr>
                <a:t>박수빈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809311" y="2135994"/>
            <a:ext cx="1402773" cy="1431070"/>
          </a:xfrm>
          <a:prstGeom prst="ellipse">
            <a:avLst/>
          </a:prstGeom>
          <a:blipFill dpi="0" rotWithShape="1">
            <a:blip r:embed="rId7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405483" y="3590329"/>
            <a:ext cx="197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1C819E"/>
                </a:solidFill>
              </a:rPr>
              <a:t>이기문</a:t>
            </a:r>
            <a:endParaRPr lang="ko-KR" altLang="en-US" sz="1400" b="1" dirty="0">
              <a:solidFill>
                <a:srgbClr val="1C819E"/>
              </a:solidFill>
            </a:endParaRPr>
          </a:p>
        </p:txBody>
      </p:sp>
      <p:sp>
        <p:nvSpPr>
          <p:cNvPr id="77" name="원호 76"/>
          <p:cNvSpPr/>
          <p:nvPr/>
        </p:nvSpPr>
        <p:spPr>
          <a:xfrm>
            <a:off x="806736" y="2126755"/>
            <a:ext cx="1417281" cy="1417281"/>
          </a:xfrm>
          <a:prstGeom prst="arc">
            <a:avLst>
              <a:gd name="adj1" fmla="val 16200000"/>
              <a:gd name="adj2" fmla="val 11051667"/>
            </a:avLst>
          </a:prstGeom>
          <a:noFill/>
          <a:ln w="63500">
            <a:solidFill>
              <a:srgbClr val="FF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9774725" y="2057400"/>
            <a:ext cx="1231648" cy="1517004"/>
          </a:xfrm>
          <a:prstGeom prst="ellipse">
            <a:avLst/>
          </a:prstGeom>
          <a:blipFill dpi="0" rotWithShape="1">
            <a:blip r:embed="rId8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 flipH="1">
            <a:off x="9678185" y="2122881"/>
            <a:ext cx="1416275" cy="1416276"/>
            <a:chOff x="973048" y="2080669"/>
            <a:chExt cx="2699065" cy="2699066"/>
          </a:xfrm>
        </p:grpSpPr>
        <p:sp>
          <p:nvSpPr>
            <p:cNvPr id="92" name="타원 91"/>
            <p:cNvSpPr/>
            <p:nvPr/>
          </p:nvSpPr>
          <p:spPr>
            <a:xfrm>
              <a:off x="973048" y="2080670"/>
              <a:ext cx="2699065" cy="2699065"/>
            </a:xfrm>
            <a:prstGeom prst="ellipse">
              <a:avLst/>
            </a:prstGeom>
            <a:noFill/>
            <a:ln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원호 92"/>
            <p:cNvSpPr/>
            <p:nvPr/>
          </p:nvSpPr>
          <p:spPr>
            <a:xfrm>
              <a:off x="973048" y="2080669"/>
              <a:ext cx="2699065" cy="2699065"/>
            </a:xfrm>
            <a:prstGeom prst="arc">
              <a:avLst>
                <a:gd name="adj1" fmla="val 16200000"/>
                <a:gd name="adj2" fmla="val 11051667"/>
              </a:avLst>
            </a:prstGeom>
            <a:noFill/>
            <a:ln w="63500"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7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8F6D405-D4DE-4C87-8464-BE4F791831D2}"/>
              </a:ext>
            </a:extLst>
          </p:cNvPr>
          <p:cNvGrpSpPr/>
          <p:nvPr/>
        </p:nvGrpSpPr>
        <p:grpSpPr>
          <a:xfrm>
            <a:off x="387637" y="-11956"/>
            <a:ext cx="2572948" cy="746315"/>
            <a:chOff x="387637" y="-11956"/>
            <a:chExt cx="2572948" cy="746315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898E48F2-3E43-4B9C-B66B-C8ECD40FAC62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452B74-A86B-4A54-9850-DA282FA996A5}"/>
                </a:ext>
              </a:extLst>
            </p:cNvPr>
            <p:cNvSpPr/>
            <p:nvPr/>
          </p:nvSpPr>
          <p:spPr>
            <a:xfrm>
              <a:off x="387637" y="88028"/>
              <a:ext cx="25729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3. Architecture</a:t>
              </a:r>
            </a:p>
            <a:p>
              <a:pPr lvl="0">
                <a:defRPr/>
              </a:pPr>
              <a:r>
                <a:rPr lang="en-US" altLang="ko-KR" dirty="0">
                  <a:solidFill>
                    <a:srgbClr val="0070C0"/>
                  </a:solidFill>
                  <a:latin typeface="Lato"/>
                </a:rPr>
                <a:t>    - Project &amp; Summary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8201D48-91E8-43EA-8636-40550ECDE46F}"/>
              </a:ext>
            </a:extLst>
          </p:cNvPr>
          <p:cNvGrpSpPr/>
          <p:nvPr/>
        </p:nvGrpSpPr>
        <p:grpSpPr>
          <a:xfrm>
            <a:off x="747732" y="1384073"/>
            <a:ext cx="10986464" cy="4820550"/>
            <a:chOff x="747732" y="980661"/>
            <a:chExt cx="10986464" cy="4820550"/>
          </a:xfrm>
        </p:grpSpPr>
        <p:cxnSp>
          <p:nvCxnSpPr>
            <p:cNvPr id="25" name="Straight Arrow Connector 152"/>
            <p:cNvCxnSpPr>
              <a:endCxn id="28" idx="1"/>
            </p:cNvCxnSpPr>
            <p:nvPr/>
          </p:nvCxnSpPr>
          <p:spPr>
            <a:xfrm>
              <a:off x="8905084" y="3485184"/>
              <a:ext cx="952528" cy="158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1610" y="3600120"/>
              <a:ext cx="1424828" cy="14530"/>
            </a:xfrm>
            <a:prstGeom prst="straightConnector1">
              <a:avLst/>
            </a:prstGeom>
            <a:ln w="19050">
              <a:solidFill>
                <a:srgbClr val="1C819E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4942927" y="2694020"/>
              <a:ext cx="1300199" cy="1508231"/>
              <a:chOff x="3326066" y="2779417"/>
              <a:chExt cx="1300199" cy="1508231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3326066" y="2779417"/>
                <a:ext cx="1300199" cy="1508231"/>
                <a:chOff x="3099861" y="1935074"/>
                <a:chExt cx="1300199" cy="1508231"/>
              </a:xfrm>
            </p:grpSpPr>
            <p:sp>
              <p:nvSpPr>
                <p:cNvPr id="105" name="Hexagon 10"/>
                <p:cNvSpPr/>
                <p:nvPr/>
              </p:nvSpPr>
              <p:spPr>
                <a:xfrm rot="16200000">
                  <a:off x="2995845" y="2039090"/>
                  <a:ext cx="1508231" cy="1300199"/>
                </a:xfrm>
                <a:prstGeom prst="hexagon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4EEF650-2BEE-46C6-8F3A-0C1809C533A1}"/>
                    </a:ext>
                  </a:extLst>
                </p:cNvPr>
                <p:cNvSpPr txBox="1"/>
                <p:nvPr/>
              </p:nvSpPr>
              <p:spPr>
                <a:xfrm>
                  <a:off x="3212708" y="2581467"/>
                  <a:ext cx="1102641" cy="43088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spc="15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Frontend</a:t>
                  </a:r>
                </a:p>
                <a:p>
                  <a:r>
                    <a:rPr lang="en-US" altLang="ko-KR" sz="1400" spc="15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Server</a:t>
                  </a:r>
                  <a:endParaRPr lang="en-US" sz="1400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5005" y="3014177"/>
                <a:ext cx="402452" cy="347479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2829607" y="1314925"/>
              <a:ext cx="1300199" cy="1508231"/>
              <a:chOff x="2421419" y="1074995"/>
              <a:chExt cx="1300199" cy="1508231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2421419" y="1074995"/>
                <a:ext cx="1300199" cy="1508231"/>
                <a:chOff x="3099861" y="1935074"/>
                <a:chExt cx="1300199" cy="1508231"/>
              </a:xfrm>
            </p:grpSpPr>
            <p:sp>
              <p:nvSpPr>
                <p:cNvPr id="101" name="Hexagon 10"/>
                <p:cNvSpPr/>
                <p:nvPr/>
              </p:nvSpPr>
              <p:spPr>
                <a:xfrm rot="16200000">
                  <a:off x="2995845" y="2039090"/>
                  <a:ext cx="1508231" cy="1300199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4EEF650-2BEE-46C6-8F3A-0C1809C533A1}"/>
                    </a:ext>
                  </a:extLst>
                </p:cNvPr>
                <p:cNvSpPr txBox="1"/>
                <p:nvPr/>
              </p:nvSpPr>
              <p:spPr>
                <a:xfrm>
                  <a:off x="3212708" y="2581467"/>
                  <a:ext cx="1102641" cy="43088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spc="150" dirty="0">
                      <a:solidFill>
                        <a:srgbClr val="FFBE0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Push Node</a:t>
                  </a:r>
                </a:p>
                <a:p>
                  <a:r>
                    <a:rPr lang="en-US" altLang="ko-KR" sz="1400" spc="150" dirty="0">
                      <a:solidFill>
                        <a:srgbClr val="FFBE0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Server</a:t>
                  </a:r>
                  <a:endParaRPr lang="en-US" sz="1400" spc="150" dirty="0">
                    <a:solidFill>
                      <a:srgbClr val="FFBE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65" r="35259"/>
              <a:stretch/>
            </p:blipFill>
            <p:spPr>
              <a:xfrm>
                <a:off x="2861298" y="1200593"/>
                <a:ext cx="420439" cy="481039"/>
              </a:xfrm>
              <a:prstGeom prst="rect">
                <a:avLst/>
              </a:prstGeom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2828292" y="4292980"/>
              <a:ext cx="1300199" cy="1508231"/>
              <a:chOff x="895027" y="3187917"/>
              <a:chExt cx="1300199" cy="1508231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895027" y="3187917"/>
                <a:ext cx="1300199" cy="1508231"/>
                <a:chOff x="3099861" y="1935074"/>
                <a:chExt cx="1300199" cy="1508231"/>
              </a:xfrm>
            </p:grpSpPr>
            <p:sp>
              <p:nvSpPr>
                <p:cNvPr id="97" name="Hexagon 10"/>
                <p:cNvSpPr/>
                <p:nvPr/>
              </p:nvSpPr>
              <p:spPr>
                <a:xfrm rot="16200000">
                  <a:off x="2995845" y="2039090"/>
                  <a:ext cx="1508231" cy="1300199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4EEF650-2BEE-46C6-8F3A-0C1809C533A1}"/>
                    </a:ext>
                  </a:extLst>
                </p:cNvPr>
                <p:cNvSpPr txBox="1"/>
                <p:nvPr/>
              </p:nvSpPr>
              <p:spPr>
                <a:xfrm>
                  <a:off x="3212708" y="2469329"/>
                  <a:ext cx="1102641" cy="646331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spc="150" dirty="0">
                      <a:solidFill>
                        <a:srgbClr val="FFC00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User</a:t>
                  </a:r>
                </a:p>
                <a:p>
                  <a:r>
                    <a:rPr lang="en-US" sz="1400" spc="150" dirty="0">
                      <a:solidFill>
                        <a:srgbClr val="FFC00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Firebase</a:t>
                  </a:r>
                </a:p>
                <a:p>
                  <a:r>
                    <a:rPr lang="en-US" sz="1400" spc="150" dirty="0">
                      <a:solidFill>
                        <a:srgbClr val="FFC00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5668" y="3319781"/>
                <a:ext cx="288789" cy="396000"/>
              </a:xfrm>
              <a:prstGeom prst="rect">
                <a:avLst/>
              </a:prstGeom>
            </p:spPr>
          </p:pic>
        </p:grpSp>
        <p:sp>
          <p:nvSpPr>
            <p:cNvPr id="11" name="Rounded Rectangle 8"/>
            <p:cNvSpPr/>
            <p:nvPr/>
          </p:nvSpPr>
          <p:spPr>
            <a:xfrm>
              <a:off x="4799997" y="1405906"/>
              <a:ext cx="1586057" cy="577850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FCM Server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747732" y="980661"/>
              <a:ext cx="2068641" cy="2238172"/>
              <a:chOff x="6611945" y="2705416"/>
              <a:chExt cx="2458389" cy="2659863"/>
            </a:xfrm>
          </p:grpSpPr>
          <p:cxnSp>
            <p:nvCxnSpPr>
              <p:cNvPr id="77" name="Straight Arrow Connector 152"/>
              <p:cNvCxnSpPr>
                <a:endCxn id="79" idx="1"/>
              </p:cNvCxnSpPr>
              <p:nvPr/>
            </p:nvCxnSpPr>
            <p:spPr>
              <a:xfrm flipH="1" flipV="1">
                <a:off x="8353339" y="4019637"/>
                <a:ext cx="716995" cy="6974"/>
              </a:xfrm>
              <a:prstGeom prst="straightConnector1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6"/>
              <p:cNvSpPr/>
              <p:nvPr/>
            </p:nvSpPr>
            <p:spPr>
              <a:xfrm flipH="1">
                <a:off x="7689764" y="2705416"/>
                <a:ext cx="673100" cy="6731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38"/>
              <p:cNvSpPr/>
              <p:nvPr/>
            </p:nvSpPr>
            <p:spPr>
              <a:xfrm flipH="1">
                <a:off x="7680239" y="3683087"/>
                <a:ext cx="673100" cy="6731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40"/>
              <p:cNvSpPr/>
              <p:nvPr/>
            </p:nvSpPr>
            <p:spPr>
              <a:xfrm flipH="1">
                <a:off x="7689764" y="4692179"/>
                <a:ext cx="673100" cy="6731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Elbow Connector 147"/>
              <p:cNvCxnSpPr>
                <a:stCxn id="80" idx="1"/>
                <a:endCxn id="78" idx="1"/>
              </p:cNvCxnSpPr>
              <p:nvPr/>
            </p:nvCxnSpPr>
            <p:spPr>
              <a:xfrm flipV="1">
                <a:off x="8362864" y="3041966"/>
                <a:ext cx="12700" cy="1986763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bg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4EEF650-2BEE-46C6-8F3A-0C1809C533A1}"/>
                  </a:ext>
                </a:extLst>
              </p:cNvPr>
              <p:cNvSpPr txBox="1"/>
              <p:nvPr/>
            </p:nvSpPr>
            <p:spPr>
              <a:xfrm flipH="1">
                <a:off x="6633498" y="2911712"/>
                <a:ext cx="667600" cy="25603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FCM</a:t>
                </a:r>
                <a:endParaRPr lang="en-US" sz="1400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4EEF650-2BEE-46C6-8F3A-0C1809C533A1}"/>
                  </a:ext>
                </a:extLst>
              </p:cNvPr>
              <p:cNvSpPr txBox="1"/>
              <p:nvPr/>
            </p:nvSpPr>
            <p:spPr>
              <a:xfrm flipH="1">
                <a:off x="6633498" y="4780701"/>
                <a:ext cx="963418" cy="512070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</a:p>
              <a:p>
                <a:r>
                  <a:rPr lang="en-US" sz="1400" b="1" spc="150" dirty="0">
                    <a:solidFill>
                      <a:schemeClr val="bg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Worker</a:t>
                </a:r>
                <a:endParaRPr lang="en-US" sz="1400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4EEF650-2BEE-46C6-8F3A-0C1809C533A1}"/>
                  </a:ext>
                </a:extLst>
              </p:cNvPr>
              <p:cNvSpPr txBox="1"/>
              <p:nvPr/>
            </p:nvSpPr>
            <p:spPr>
              <a:xfrm flipH="1">
                <a:off x="6611945" y="3775869"/>
                <a:ext cx="1257176" cy="512070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Node.js</a:t>
                </a:r>
              </a:p>
              <a:p>
                <a:r>
                  <a:rPr lang="en-US" sz="1400" b="1" spc="150" dirty="0">
                    <a:solidFill>
                      <a:schemeClr val="bg2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Express</a:t>
                </a:r>
                <a:endParaRPr lang="en-US" sz="1400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3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11" idx="0"/>
              <a:endCxn id="101" idx="0"/>
            </p:cNvCxnSpPr>
            <p:nvPr/>
          </p:nvCxnSpPr>
          <p:spPr>
            <a:xfrm rot="16200000" flipV="1">
              <a:off x="4490877" y="303756"/>
              <a:ext cx="90981" cy="2113319"/>
            </a:xfrm>
            <a:prstGeom prst="bentConnector3">
              <a:avLst>
                <a:gd name="adj1" fmla="val 251261"/>
              </a:avLst>
            </a:prstGeom>
            <a:ln w="19050">
              <a:solidFill>
                <a:srgbClr val="1C819E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105" idx="0"/>
              <a:endCxn id="11" idx="2"/>
            </p:cNvCxnSpPr>
            <p:nvPr/>
          </p:nvCxnSpPr>
          <p:spPr>
            <a:xfrm rot="16200000" flipV="1">
              <a:off x="5237895" y="2338887"/>
              <a:ext cx="710264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 rot="16200000" flipH="1">
              <a:off x="3911671" y="2391192"/>
              <a:ext cx="594530" cy="1458458"/>
            </a:xfrm>
            <a:prstGeom prst="bentConnector2">
              <a:avLst/>
            </a:prstGeom>
            <a:ln w="19050">
              <a:solidFill>
                <a:srgbClr val="1C819E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flipV="1">
              <a:off x="4124160" y="4202251"/>
              <a:ext cx="1468867" cy="899720"/>
            </a:xfrm>
            <a:prstGeom prst="bentConnector2">
              <a:avLst/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651" y="3284095"/>
              <a:ext cx="1747772" cy="4965"/>
            </a:xfrm>
            <a:prstGeom prst="straightConnector1">
              <a:avLst/>
            </a:prstGeom>
            <a:ln w="19050">
              <a:solidFill>
                <a:srgbClr val="1C81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/>
            <p:cNvGrpSpPr/>
            <p:nvPr/>
          </p:nvGrpSpPr>
          <p:grpSpPr>
            <a:xfrm>
              <a:off x="7639818" y="2694020"/>
              <a:ext cx="1300199" cy="1508231"/>
              <a:chOff x="7972287" y="2694020"/>
              <a:chExt cx="1300199" cy="1508231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7972287" y="2694020"/>
                <a:ext cx="1300199" cy="1508231"/>
                <a:chOff x="3099861" y="1935074"/>
                <a:chExt cx="1300199" cy="1508231"/>
              </a:xfrm>
            </p:grpSpPr>
            <p:sp>
              <p:nvSpPr>
                <p:cNvPr id="57" name="Hexagon 10"/>
                <p:cNvSpPr/>
                <p:nvPr/>
              </p:nvSpPr>
              <p:spPr>
                <a:xfrm rot="16200000">
                  <a:off x="2995845" y="2039090"/>
                  <a:ext cx="1508231" cy="1300199"/>
                </a:xfrm>
                <a:prstGeom prst="hexagon">
                  <a:avLst/>
                </a:prstGeom>
                <a:solidFill>
                  <a:srgbClr val="1C81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74EEF650-2BEE-46C6-8F3A-0C1809C533A1}"/>
                    </a:ext>
                  </a:extLst>
                </p:cNvPr>
                <p:cNvSpPr txBox="1"/>
                <p:nvPr/>
              </p:nvSpPr>
              <p:spPr>
                <a:xfrm>
                  <a:off x="3212708" y="2581467"/>
                  <a:ext cx="1102641" cy="430887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spc="15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Backend</a:t>
                  </a:r>
                </a:p>
                <a:p>
                  <a:r>
                    <a:rPr lang="en-US" altLang="ko-KR" sz="1400" spc="15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Server</a:t>
                  </a:r>
                  <a:endParaRPr lang="en-US" sz="1400" spc="15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8396993" y="2879645"/>
                <a:ext cx="450791" cy="404449"/>
                <a:chOff x="6307990" y="1750492"/>
                <a:chExt cx="468000" cy="419889"/>
              </a:xfrm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6372566" y="1796440"/>
                  <a:ext cx="327991" cy="32799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F8BE689E-4F4F-4984-B79E-42497A3ABE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7990" y="1750492"/>
                  <a:ext cx="468000" cy="419889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Rectangle 36"/>
            <p:cNvSpPr/>
            <p:nvPr/>
          </p:nvSpPr>
          <p:spPr>
            <a:xfrm>
              <a:off x="9857612" y="1621243"/>
              <a:ext cx="570433" cy="54213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37"/>
            <p:cNvSpPr/>
            <p:nvPr/>
          </p:nvSpPr>
          <p:spPr>
            <a:xfrm>
              <a:off x="9857612" y="2418471"/>
              <a:ext cx="570433" cy="54213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38"/>
            <p:cNvSpPr/>
            <p:nvPr/>
          </p:nvSpPr>
          <p:spPr>
            <a:xfrm>
              <a:off x="9857612" y="3215700"/>
              <a:ext cx="570433" cy="54213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39"/>
            <p:cNvSpPr/>
            <p:nvPr/>
          </p:nvSpPr>
          <p:spPr>
            <a:xfrm>
              <a:off x="9857612" y="4012928"/>
              <a:ext cx="570433" cy="54213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40"/>
            <p:cNvSpPr/>
            <p:nvPr/>
          </p:nvSpPr>
          <p:spPr>
            <a:xfrm>
              <a:off x="9857612" y="4810156"/>
              <a:ext cx="570433" cy="54213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Elbow Connector 147"/>
            <p:cNvCxnSpPr/>
            <p:nvPr/>
          </p:nvCxnSpPr>
          <p:spPr>
            <a:xfrm rot="10800000">
              <a:off x="9849540" y="1892312"/>
              <a:ext cx="10763" cy="3188913"/>
            </a:xfrm>
            <a:prstGeom prst="bentConnector3">
              <a:avLst>
                <a:gd name="adj1" fmla="val 300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158"/>
            <p:cNvCxnSpPr>
              <a:endCxn id="27" idx="1"/>
            </p:cNvCxnSpPr>
            <p:nvPr/>
          </p:nvCxnSpPr>
          <p:spPr>
            <a:xfrm>
              <a:off x="9532732" y="2689539"/>
              <a:ext cx="32488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/>
            <p:nvPr/>
          </p:nvSpPr>
          <p:spPr>
            <a:xfrm>
              <a:off x="10578158" y="1790540"/>
              <a:ext cx="997953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HATEOAS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575083" y="2626899"/>
              <a:ext cx="997953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Rest Docs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/>
            <p:nvPr/>
          </p:nvSpPr>
          <p:spPr>
            <a:xfrm>
              <a:off x="10575084" y="3398422"/>
              <a:ext cx="565772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JPA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/>
            <p:nvPr/>
          </p:nvSpPr>
          <p:spPr>
            <a:xfrm>
              <a:off x="10571977" y="4160512"/>
              <a:ext cx="1162219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Interceptor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/>
            <p:nvPr/>
          </p:nvSpPr>
          <p:spPr>
            <a:xfrm>
              <a:off x="10571978" y="4994249"/>
              <a:ext cx="675142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 err="1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Mysql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158"/>
            <p:cNvCxnSpPr>
              <a:endCxn id="29" idx="1"/>
            </p:cNvCxnSpPr>
            <p:nvPr/>
          </p:nvCxnSpPr>
          <p:spPr>
            <a:xfrm>
              <a:off x="9553795" y="4283996"/>
              <a:ext cx="303817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52"/>
            <p:cNvCxnSpPr>
              <a:cxnSpLocks/>
            </p:cNvCxnSpPr>
            <p:nvPr/>
          </p:nvCxnSpPr>
          <p:spPr>
            <a:xfrm flipH="1">
              <a:off x="2415692" y="5094866"/>
              <a:ext cx="400682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36"/>
            <p:cNvSpPr/>
            <p:nvPr/>
          </p:nvSpPr>
          <p:spPr>
            <a:xfrm flipH="1">
              <a:off x="1654676" y="4339650"/>
              <a:ext cx="566388" cy="566388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40"/>
            <p:cNvSpPr/>
            <p:nvPr/>
          </p:nvSpPr>
          <p:spPr>
            <a:xfrm flipH="1">
              <a:off x="1654676" y="5234823"/>
              <a:ext cx="566388" cy="566388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Elbow Connector 147"/>
            <p:cNvCxnSpPr>
              <a:stCxn id="129" idx="1"/>
              <a:endCxn id="127" idx="1"/>
            </p:cNvCxnSpPr>
            <p:nvPr/>
          </p:nvCxnSpPr>
          <p:spPr>
            <a:xfrm flipV="1">
              <a:off x="2221064" y="4622844"/>
              <a:ext cx="12700" cy="895173"/>
            </a:xfrm>
            <a:prstGeom prst="bentConnector3">
              <a:avLst>
                <a:gd name="adj1" fmla="val 164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4EEF650-2BEE-46C6-8F3A-0C1809C533A1}"/>
                </a:ext>
              </a:extLst>
            </p:cNvPr>
            <p:cNvSpPr txBox="1"/>
            <p:nvPr/>
          </p:nvSpPr>
          <p:spPr>
            <a:xfrm flipH="1">
              <a:off x="766211" y="4436667"/>
              <a:ext cx="810679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</a:t>
              </a:r>
            </a:p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Store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12DBB6-F42A-4F41-BD24-76B49D7BE7EB}"/>
                </a:ext>
              </a:extLst>
            </p:cNvPr>
            <p:cNvSpPr txBox="1"/>
            <p:nvPr/>
          </p:nvSpPr>
          <p:spPr>
            <a:xfrm flipH="1">
              <a:off x="766005" y="5413828"/>
              <a:ext cx="840983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spc="150" dirty="0">
                  <a:solidFill>
                    <a:schemeClr val="bg2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Hosting</a:t>
              </a:r>
              <a:endParaRPr lang="en-US" sz="1400" spc="150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AC872E0-15A5-415E-8F4D-EBF84E31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095" y="1075261"/>
              <a:ext cx="359166" cy="35916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6B16736-B4DE-4D6D-ABC4-A0B699FC2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222" y="1929788"/>
              <a:ext cx="334121" cy="334121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5F8ADF4-AE37-42FD-8CE5-81F626D0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736" y="2734621"/>
              <a:ext cx="406800" cy="4068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99F4D4D-3EE1-4CDD-B2E4-17C74C90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951" y="4424556"/>
              <a:ext cx="360000" cy="3600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0D80552-8CA5-4CB2-8F19-0CBB3A204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280" y="5284017"/>
              <a:ext cx="468000" cy="468000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F869859-6156-4FE8-924C-98BC320F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033" y="1718577"/>
              <a:ext cx="414186" cy="32565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94A3EF0-3FBB-4228-A79E-D2654EF9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6763" y="2482128"/>
              <a:ext cx="414821" cy="414821"/>
            </a:xfrm>
            <a:prstGeom prst="rect">
              <a:avLst/>
            </a:prstGeom>
          </p:spPr>
        </p:pic>
        <p:pic>
          <p:nvPicPr>
            <p:cNvPr id="72" name="그림 7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6FAD0C1-B6C1-418A-B8DA-D4365BF1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483" y="3268585"/>
              <a:ext cx="417285" cy="4172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A0FC0AB-BAC7-4D6A-B9CA-FB7C9D72B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525" y="4058283"/>
              <a:ext cx="457200" cy="457200"/>
            </a:xfrm>
            <a:prstGeom prst="rect">
              <a:avLst/>
            </a:prstGeom>
          </p:spPr>
        </p:pic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EBBCD41-128D-4F35-AC1A-B3FA6B551F61}"/>
                </a:ext>
              </a:extLst>
            </p:cNvPr>
            <p:cNvGrpSpPr/>
            <p:nvPr/>
          </p:nvGrpSpPr>
          <p:grpSpPr>
            <a:xfrm>
              <a:off x="9909163" y="4867554"/>
              <a:ext cx="467330" cy="529578"/>
              <a:chOff x="4968621" y="2801493"/>
              <a:chExt cx="1488186" cy="1488186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9236961C-5D18-4ABB-B20D-CDB1EC6C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621" y="2801493"/>
                <a:ext cx="1488186" cy="1488186"/>
              </a:xfrm>
              <a:prstGeom prst="rect">
                <a:avLst/>
              </a:prstGeom>
            </p:spPr>
          </p:pic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82361ECC-3884-479F-B720-E43A486CD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7389" y="2889504"/>
                <a:ext cx="744093" cy="598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9693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8F6D405-D4DE-4C87-8464-BE4F791831D2}"/>
              </a:ext>
            </a:extLst>
          </p:cNvPr>
          <p:cNvGrpSpPr/>
          <p:nvPr/>
        </p:nvGrpSpPr>
        <p:grpSpPr>
          <a:xfrm>
            <a:off x="387637" y="-11956"/>
            <a:ext cx="4234621" cy="746315"/>
            <a:chOff x="387637" y="-11956"/>
            <a:chExt cx="4234621" cy="746315"/>
          </a:xfrm>
        </p:grpSpPr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898E48F2-3E43-4B9C-B66B-C8ECD40FAC62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452B74-A86B-4A54-9850-DA282FA996A5}"/>
                </a:ext>
              </a:extLst>
            </p:cNvPr>
            <p:cNvSpPr/>
            <p:nvPr/>
          </p:nvSpPr>
          <p:spPr>
            <a:xfrm>
              <a:off x="387637" y="88028"/>
              <a:ext cx="42346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3. Architecture</a:t>
              </a:r>
            </a:p>
            <a:p>
              <a:pPr lvl="0">
                <a:defRPr/>
              </a:pPr>
              <a:r>
                <a:rPr lang="en-US" altLang="ko-KR" dirty="0">
                  <a:solidFill>
                    <a:srgbClr val="0070C0"/>
                  </a:solidFill>
                  <a:latin typeface="Lato"/>
                </a:rPr>
                <a:t>    - Frontend &amp; Firebase [User resource]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31939C6-E371-4C5F-9FBD-1C9A838552C4}"/>
              </a:ext>
            </a:extLst>
          </p:cNvPr>
          <p:cNvGrpSpPr/>
          <p:nvPr/>
        </p:nvGrpSpPr>
        <p:grpSpPr>
          <a:xfrm>
            <a:off x="779028" y="446222"/>
            <a:ext cx="10785889" cy="5965556"/>
            <a:chOff x="789786" y="541172"/>
            <a:chExt cx="10785889" cy="596555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E5070C9-9F69-4FA0-9C79-A96F7B688AD3}"/>
                </a:ext>
              </a:extLst>
            </p:cNvPr>
            <p:cNvGrpSpPr/>
            <p:nvPr/>
          </p:nvGrpSpPr>
          <p:grpSpPr>
            <a:xfrm>
              <a:off x="789786" y="541172"/>
              <a:ext cx="10710092" cy="5965556"/>
              <a:chOff x="453755" y="573989"/>
              <a:chExt cx="10710092" cy="5965556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4C33FB4-D68F-448B-9C4C-2130A59D6607}"/>
                  </a:ext>
                </a:extLst>
              </p:cNvPr>
              <p:cNvGrpSpPr/>
              <p:nvPr/>
            </p:nvGrpSpPr>
            <p:grpSpPr>
              <a:xfrm>
                <a:off x="453755" y="1797354"/>
                <a:ext cx="10710092" cy="4742191"/>
                <a:chOff x="694809" y="1736394"/>
                <a:chExt cx="10710092" cy="4742191"/>
              </a:xfrm>
            </p:grpSpPr>
            <p:sp>
              <p:nvSpPr>
                <p:cNvPr id="91" name="Rectangle 33">
                  <a:extLst>
                    <a:ext uri="{FF2B5EF4-FFF2-40B4-BE49-F238E27FC236}">
                      <a16:creationId xmlns:a16="http://schemas.microsoft.com/office/drawing/2014/main" id="{99562643-A148-404E-A7F8-E04A9EAD5500}"/>
                    </a:ext>
                  </a:extLst>
                </p:cNvPr>
                <p:cNvSpPr/>
                <p:nvPr/>
              </p:nvSpPr>
              <p:spPr>
                <a:xfrm>
                  <a:off x="694809" y="1941705"/>
                  <a:ext cx="4899167" cy="4536880"/>
                </a:xfrm>
                <a:prstGeom prst="rect">
                  <a:avLst/>
                </a:prstGeom>
                <a:pattFill prst="ltUpDiag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1C819E"/>
                    </a:solidFill>
                  </a:endParaRPr>
                </a:p>
              </p:txBody>
            </p:sp>
            <p:sp>
              <p:nvSpPr>
                <p:cNvPr id="92" name="Rounded Rectangle 4">
                  <a:extLst>
                    <a:ext uri="{FF2B5EF4-FFF2-40B4-BE49-F238E27FC236}">
                      <a16:creationId xmlns:a16="http://schemas.microsoft.com/office/drawing/2014/main" id="{F36DAD46-4CE1-442F-9A97-D86B57F16979}"/>
                    </a:ext>
                  </a:extLst>
                </p:cNvPr>
                <p:cNvSpPr/>
                <p:nvPr/>
              </p:nvSpPr>
              <p:spPr>
                <a:xfrm>
                  <a:off x="1273203" y="1742744"/>
                  <a:ext cx="3742378" cy="3535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C81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600" dirty="0">
                      <a:solidFill>
                        <a:schemeClr val="bg1"/>
                      </a:solidFill>
                    </a:rPr>
                    <a:t>Frontend Server</a:t>
                  </a:r>
                </a:p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 33">
                  <a:extLst>
                    <a:ext uri="{FF2B5EF4-FFF2-40B4-BE49-F238E27FC236}">
                      <a16:creationId xmlns:a16="http://schemas.microsoft.com/office/drawing/2014/main" id="{E6A4B467-CAA4-4D18-BF52-9CF13777B9EB}"/>
                    </a:ext>
                  </a:extLst>
                </p:cNvPr>
                <p:cNvSpPr/>
                <p:nvPr/>
              </p:nvSpPr>
              <p:spPr>
                <a:xfrm>
                  <a:off x="6598027" y="1985625"/>
                  <a:ext cx="4806874" cy="4492960"/>
                </a:xfrm>
                <a:prstGeom prst="rect">
                  <a:avLst/>
                </a:prstGeom>
                <a:pattFill prst="ltUpDiag">
                  <a:fgClr>
                    <a:schemeClr val="bg1">
                      <a:lumMod val="85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rgbClr val="FFBE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1C819E"/>
                    </a:solidFill>
                  </a:endParaRPr>
                </a:p>
              </p:txBody>
            </p:sp>
            <p:sp>
              <p:nvSpPr>
                <p:cNvPr id="94" name="Rounded Rectangle 4">
                  <a:extLst>
                    <a:ext uri="{FF2B5EF4-FFF2-40B4-BE49-F238E27FC236}">
                      <a16:creationId xmlns:a16="http://schemas.microsoft.com/office/drawing/2014/main" id="{98EC3203-D8DD-4F1D-968C-FED4AABCF30A}"/>
                    </a:ext>
                  </a:extLst>
                </p:cNvPr>
                <p:cNvSpPr/>
                <p:nvPr/>
              </p:nvSpPr>
              <p:spPr>
                <a:xfrm>
                  <a:off x="7130275" y="1742744"/>
                  <a:ext cx="3742378" cy="35351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600" dirty="0">
                      <a:solidFill>
                        <a:schemeClr val="bg1"/>
                      </a:solidFill>
                    </a:rPr>
                    <a:t>User resource Firebase Server</a:t>
                  </a:r>
                </a:p>
                <a:p>
                  <a:pPr algn="ctr"/>
                  <a:endParaRPr lang="en-US" dirty="0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27E8B4E-BE1B-4527-8E14-9CA420A2DD8F}"/>
                    </a:ext>
                  </a:extLst>
                </p:cNvPr>
                <p:cNvGrpSpPr/>
                <p:nvPr/>
              </p:nvGrpSpPr>
              <p:grpSpPr>
                <a:xfrm>
                  <a:off x="1624450" y="2341827"/>
                  <a:ext cx="3039884" cy="1354168"/>
                  <a:chOff x="1624450" y="1819713"/>
                  <a:chExt cx="3039884" cy="1354168"/>
                </a:xfrm>
              </p:grpSpPr>
              <p:sp>
                <p:nvSpPr>
                  <p:cNvPr id="106" name="사각형: 둥근 모서리 48">
                    <a:extLst>
                      <a:ext uri="{FF2B5EF4-FFF2-40B4-BE49-F238E27FC236}">
                        <a16:creationId xmlns:a16="http://schemas.microsoft.com/office/drawing/2014/main" id="{446F402B-3FDE-4246-81D0-9CF9D51E2461}"/>
                      </a:ext>
                    </a:extLst>
                  </p:cNvPr>
                  <p:cNvSpPr/>
                  <p:nvPr/>
                </p:nvSpPr>
                <p:spPr>
                  <a:xfrm>
                    <a:off x="1624450" y="1819713"/>
                    <a:ext cx="3039884" cy="1354168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76200"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" name="사각형: 둥근 모서리 49">
                    <a:extLst>
                      <a:ext uri="{FF2B5EF4-FFF2-40B4-BE49-F238E27FC236}">
                        <a16:creationId xmlns:a16="http://schemas.microsoft.com/office/drawing/2014/main" id="{0F0BC8B4-F897-4174-ADB9-590D08746481}"/>
                      </a:ext>
                    </a:extLst>
                  </p:cNvPr>
                  <p:cNvSpPr/>
                  <p:nvPr/>
                </p:nvSpPr>
                <p:spPr>
                  <a:xfrm>
                    <a:off x="2022491" y="1919686"/>
                    <a:ext cx="2263988" cy="25287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350000"/>
                      </a:lnSpc>
                    </a:pPr>
                    <a:r>
                      <a:rPr lang="en-US" altLang="ko-KR" sz="1400" b="1" dirty="0" err="1">
                        <a:solidFill>
                          <a:srgbClr val="1C819E"/>
                        </a:solidFill>
                      </a:rPr>
                      <a:t>Vuex</a:t>
                    </a:r>
                    <a:r>
                      <a:rPr lang="en-US" altLang="ko-KR" sz="1400" b="1" dirty="0">
                        <a:solidFill>
                          <a:srgbClr val="1C819E"/>
                        </a:solidFill>
                      </a:rPr>
                      <a:t> (store.js)</a:t>
                    </a:r>
                    <a:endParaRPr lang="ko-KR" altLang="en-US" sz="1600" b="1" dirty="0">
                      <a:solidFill>
                        <a:srgbClr val="1C819E"/>
                      </a:solidFill>
                    </a:endParaRPr>
                  </a:p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" name="사각형: 둥근 모서리 54">
                    <a:extLst>
                      <a:ext uri="{FF2B5EF4-FFF2-40B4-BE49-F238E27FC236}">
                        <a16:creationId xmlns:a16="http://schemas.microsoft.com/office/drawing/2014/main" id="{1A79111E-F701-4056-BFA5-178D4BB1FE9C}"/>
                      </a:ext>
                    </a:extLst>
                  </p:cNvPr>
                  <p:cNvSpPr/>
                  <p:nvPr/>
                </p:nvSpPr>
                <p:spPr>
                  <a:xfrm>
                    <a:off x="1833395" y="2378246"/>
                    <a:ext cx="2642179" cy="283746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portfolio.js, post.js</a:t>
                    </a:r>
                    <a:endParaRPr lang="ko-KR" altLang="en-US" sz="1400" dirty="0"/>
                  </a:p>
                </p:txBody>
              </p:sp>
              <p:sp>
                <p:nvSpPr>
                  <p:cNvPr id="110" name="사각형: 둥근 모서리 54">
                    <a:extLst>
                      <a:ext uri="{FF2B5EF4-FFF2-40B4-BE49-F238E27FC236}">
                        <a16:creationId xmlns:a16="http://schemas.microsoft.com/office/drawing/2014/main" id="{F4FCEBF6-560F-414E-858E-8295B062890F}"/>
                      </a:ext>
                    </a:extLst>
                  </p:cNvPr>
                  <p:cNvSpPr/>
                  <p:nvPr/>
                </p:nvSpPr>
                <p:spPr>
                  <a:xfrm>
                    <a:off x="1823302" y="2768151"/>
                    <a:ext cx="2642179" cy="283746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Account.js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FD8358DA-45F3-4120-AFDC-DAD3DDDBE109}"/>
                    </a:ext>
                  </a:extLst>
                </p:cNvPr>
                <p:cNvGrpSpPr/>
                <p:nvPr/>
              </p:nvGrpSpPr>
              <p:grpSpPr>
                <a:xfrm>
                  <a:off x="977978" y="4137155"/>
                  <a:ext cx="1870983" cy="1819055"/>
                  <a:chOff x="988330" y="3513800"/>
                  <a:chExt cx="1870983" cy="1819055"/>
                </a:xfrm>
              </p:grpSpPr>
              <p:sp>
                <p:nvSpPr>
                  <p:cNvPr id="118" name="사각형: 둥근 모서리 48">
                    <a:extLst>
                      <a:ext uri="{FF2B5EF4-FFF2-40B4-BE49-F238E27FC236}">
                        <a16:creationId xmlns:a16="http://schemas.microsoft.com/office/drawing/2014/main" id="{5BE7E9EA-EFEB-4B7F-9B04-4F06946B5FDE}"/>
                      </a:ext>
                    </a:extLst>
                  </p:cNvPr>
                  <p:cNvSpPr/>
                  <p:nvPr/>
                </p:nvSpPr>
                <p:spPr>
                  <a:xfrm>
                    <a:off x="988330" y="3513800"/>
                    <a:ext cx="1870983" cy="1819055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76200"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" name="사각형: 둥근 모서리 49">
                    <a:extLst>
                      <a:ext uri="{FF2B5EF4-FFF2-40B4-BE49-F238E27FC236}">
                        <a16:creationId xmlns:a16="http://schemas.microsoft.com/office/drawing/2014/main" id="{C3BC9249-184A-40FF-B4D9-A2E0798FD4DE}"/>
                      </a:ext>
                    </a:extLst>
                  </p:cNvPr>
                  <p:cNvSpPr/>
                  <p:nvPr/>
                </p:nvSpPr>
                <p:spPr>
                  <a:xfrm>
                    <a:off x="1233316" y="3606532"/>
                    <a:ext cx="1393436" cy="32915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350000"/>
                      </a:lnSpc>
                    </a:pPr>
                    <a:r>
                      <a:rPr lang="en-US" altLang="ko-KR" sz="1400" b="1" dirty="0">
                        <a:solidFill>
                          <a:srgbClr val="1C819E"/>
                        </a:solidFill>
                      </a:rPr>
                      <a:t>Vue</a:t>
                    </a:r>
                    <a:endParaRPr lang="ko-KR" altLang="en-US" sz="1600" b="1" dirty="0">
                      <a:solidFill>
                        <a:srgbClr val="1C819E"/>
                      </a:solidFill>
                    </a:endParaRPr>
                  </a:p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" name="사각형: 둥근 모서리 54">
                    <a:extLst>
                      <a:ext uri="{FF2B5EF4-FFF2-40B4-BE49-F238E27FC236}">
                        <a16:creationId xmlns:a16="http://schemas.microsoft.com/office/drawing/2014/main" id="{EAEA118B-4D46-4EA5-8913-074E498DB954}"/>
                      </a:ext>
                    </a:extLst>
                  </p:cNvPr>
                  <p:cNvSpPr/>
                  <p:nvPr/>
                </p:nvSpPr>
                <p:spPr>
                  <a:xfrm>
                    <a:off x="1119738" y="4300140"/>
                    <a:ext cx="1626204" cy="369341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/>
                      <a:t>Pages.vue</a:t>
                    </a:r>
                    <a:endParaRPr lang="ko-KR" altLang="en-US" sz="1400" dirty="0"/>
                  </a:p>
                </p:txBody>
              </p:sp>
              <p:sp>
                <p:nvSpPr>
                  <p:cNvPr id="123" name="사각형: 둥근 모서리 54">
                    <a:extLst>
                      <a:ext uri="{FF2B5EF4-FFF2-40B4-BE49-F238E27FC236}">
                        <a16:creationId xmlns:a16="http://schemas.microsoft.com/office/drawing/2014/main" id="{73770921-16A2-4E35-99B6-0D600F798D05}"/>
                      </a:ext>
                    </a:extLst>
                  </p:cNvPr>
                  <p:cNvSpPr/>
                  <p:nvPr/>
                </p:nvSpPr>
                <p:spPr>
                  <a:xfrm>
                    <a:off x="1119738" y="4793195"/>
                    <a:ext cx="1626204" cy="369341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 err="1"/>
                      <a:t>Components.vue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BBC2AA8D-42B2-46B8-8BAE-942F4AF3348A}"/>
                    </a:ext>
                  </a:extLst>
                </p:cNvPr>
                <p:cNvGrpSpPr/>
                <p:nvPr/>
              </p:nvGrpSpPr>
              <p:grpSpPr>
                <a:xfrm>
                  <a:off x="3445997" y="4137155"/>
                  <a:ext cx="1870983" cy="1819055"/>
                  <a:chOff x="988330" y="3513800"/>
                  <a:chExt cx="1870983" cy="1819055"/>
                </a:xfrm>
              </p:grpSpPr>
              <p:sp>
                <p:nvSpPr>
                  <p:cNvPr id="130" name="사각형: 둥근 모서리 48">
                    <a:extLst>
                      <a:ext uri="{FF2B5EF4-FFF2-40B4-BE49-F238E27FC236}">
                        <a16:creationId xmlns:a16="http://schemas.microsoft.com/office/drawing/2014/main" id="{D02BE3BF-3957-446A-A18D-314932F617BB}"/>
                      </a:ext>
                    </a:extLst>
                  </p:cNvPr>
                  <p:cNvSpPr/>
                  <p:nvPr/>
                </p:nvSpPr>
                <p:spPr>
                  <a:xfrm>
                    <a:off x="988330" y="3513800"/>
                    <a:ext cx="1870983" cy="1819055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76200"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1" name="사각형: 둥근 모서리 49">
                    <a:extLst>
                      <a:ext uri="{FF2B5EF4-FFF2-40B4-BE49-F238E27FC236}">
                        <a16:creationId xmlns:a16="http://schemas.microsoft.com/office/drawing/2014/main" id="{C087A6D8-656A-4265-985F-DF9DA79CF217}"/>
                      </a:ext>
                    </a:extLst>
                  </p:cNvPr>
                  <p:cNvSpPr/>
                  <p:nvPr/>
                </p:nvSpPr>
                <p:spPr>
                  <a:xfrm>
                    <a:off x="1233316" y="3606532"/>
                    <a:ext cx="1393436" cy="32915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350000"/>
                      </a:lnSpc>
                    </a:pPr>
                    <a:r>
                      <a:rPr lang="en-US" altLang="ko-KR" sz="1400" b="1" dirty="0">
                        <a:solidFill>
                          <a:srgbClr val="1C819E"/>
                        </a:solidFill>
                      </a:rPr>
                      <a:t>Api.js</a:t>
                    </a:r>
                    <a:endParaRPr lang="ko-KR" altLang="en-US" sz="1600" b="1" dirty="0">
                      <a:solidFill>
                        <a:srgbClr val="1C819E"/>
                      </a:solidFill>
                    </a:endParaRPr>
                  </a:p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2" name="사각형: 둥근 모서리 54">
                    <a:extLst>
                      <a:ext uri="{FF2B5EF4-FFF2-40B4-BE49-F238E27FC236}">
                        <a16:creationId xmlns:a16="http://schemas.microsoft.com/office/drawing/2014/main" id="{494297B7-2CAE-4178-9ADB-80CC1F5B75F2}"/>
                      </a:ext>
                    </a:extLst>
                  </p:cNvPr>
                  <p:cNvSpPr/>
                  <p:nvPr/>
                </p:nvSpPr>
                <p:spPr>
                  <a:xfrm>
                    <a:off x="1148843" y="4492028"/>
                    <a:ext cx="1626204" cy="369341"/>
                  </a:xfrm>
                  <a:prstGeom prst="roundRect">
                    <a:avLst/>
                  </a:prstGeom>
                  <a:solidFill>
                    <a:srgbClr val="1C819E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Axios.js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1028E0BE-2F63-4FB4-BE32-F6E988DDAC1C}"/>
                    </a:ext>
                  </a:extLst>
                </p:cNvPr>
                <p:cNvGrpSpPr/>
                <p:nvPr/>
              </p:nvGrpSpPr>
              <p:grpSpPr>
                <a:xfrm>
                  <a:off x="9254086" y="2629416"/>
                  <a:ext cx="1830845" cy="3326792"/>
                  <a:chOff x="988330" y="3513799"/>
                  <a:chExt cx="1870983" cy="1939622"/>
                </a:xfrm>
              </p:grpSpPr>
              <p:sp>
                <p:nvSpPr>
                  <p:cNvPr id="158" name="사각형: 둥근 모서리 48">
                    <a:extLst>
                      <a:ext uri="{FF2B5EF4-FFF2-40B4-BE49-F238E27FC236}">
                        <a16:creationId xmlns:a16="http://schemas.microsoft.com/office/drawing/2014/main" id="{1BD640D2-C9C5-4DCE-ABCC-47111E77CFC2}"/>
                      </a:ext>
                    </a:extLst>
                  </p:cNvPr>
                  <p:cNvSpPr/>
                  <p:nvPr/>
                </p:nvSpPr>
                <p:spPr>
                  <a:xfrm>
                    <a:off x="988330" y="3513799"/>
                    <a:ext cx="1870983" cy="1939622"/>
                  </a:xfrm>
                  <a:prstGeom prst="roundRect">
                    <a:avLst/>
                  </a:prstGeom>
                  <a:solidFill>
                    <a:srgbClr val="FFBE00"/>
                  </a:solidFill>
                  <a:ln w="76200">
                    <a:solidFill>
                      <a:srgbClr val="FFBE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4" name="사각형: 둥근 모서리 49">
                    <a:extLst>
                      <a:ext uri="{FF2B5EF4-FFF2-40B4-BE49-F238E27FC236}">
                        <a16:creationId xmlns:a16="http://schemas.microsoft.com/office/drawing/2014/main" id="{AA512421-1A3D-463C-8CD9-8336DCBED391}"/>
                      </a:ext>
                    </a:extLst>
                  </p:cNvPr>
                  <p:cNvSpPr/>
                  <p:nvPr/>
                </p:nvSpPr>
                <p:spPr>
                  <a:xfrm>
                    <a:off x="1233316" y="3606532"/>
                    <a:ext cx="1393436" cy="32915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FFBE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400" b="1" dirty="0">
                      <a:solidFill>
                        <a:srgbClr val="1C819E"/>
                      </a:solidFill>
                    </a:endParaRPr>
                  </a:p>
                  <a:p>
                    <a:pPr algn="ctr"/>
                    <a:r>
                      <a:rPr lang="en-US" altLang="ko-KR" sz="1400" b="1" dirty="0">
                        <a:solidFill>
                          <a:srgbClr val="FFC000"/>
                        </a:solidFill>
                      </a:rPr>
                      <a:t>Hosting</a:t>
                    </a:r>
                    <a:endParaRPr lang="ko-KR" altLang="en-US" sz="1600" b="1" dirty="0">
                      <a:solidFill>
                        <a:srgbClr val="FFC000"/>
                      </a:solidFill>
                    </a:endParaRPr>
                  </a:p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사각형: 둥근 모서리 54">
                    <a:extLst>
                      <a:ext uri="{FF2B5EF4-FFF2-40B4-BE49-F238E27FC236}">
                        <a16:creationId xmlns:a16="http://schemas.microsoft.com/office/drawing/2014/main" id="{137E303F-BEE9-452A-906A-CC529E97DEE7}"/>
                      </a:ext>
                    </a:extLst>
                  </p:cNvPr>
                  <p:cNvSpPr/>
                  <p:nvPr/>
                </p:nvSpPr>
                <p:spPr>
                  <a:xfrm>
                    <a:off x="1114673" y="4813634"/>
                    <a:ext cx="1626204" cy="369341"/>
                  </a:xfrm>
                  <a:prstGeom prst="roundRect">
                    <a:avLst/>
                  </a:prstGeom>
                  <a:solidFill>
                    <a:srgbClr val="FFBE00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Hosting cache</a:t>
                    </a:r>
                    <a:endParaRPr lang="ko-KR" altLang="en-US" sz="1400" dirty="0"/>
                  </a:p>
                </p:txBody>
              </p:sp>
            </p:grpSp>
            <p:sp>
              <p:nvSpPr>
                <p:cNvPr id="172" name="사각형: 둥근 모서리 54">
                  <a:extLst>
                    <a:ext uri="{FF2B5EF4-FFF2-40B4-BE49-F238E27FC236}">
                      <a16:creationId xmlns:a16="http://schemas.microsoft.com/office/drawing/2014/main" id="{5C26671D-0E5D-4CC4-8A2D-C461B9DB40FB}"/>
                    </a:ext>
                  </a:extLst>
                </p:cNvPr>
                <p:cNvSpPr/>
                <p:nvPr/>
              </p:nvSpPr>
              <p:spPr>
                <a:xfrm>
                  <a:off x="7033358" y="4862494"/>
                  <a:ext cx="1591317" cy="633485"/>
                </a:xfrm>
                <a:prstGeom prst="roundRect">
                  <a:avLst/>
                </a:prstGeom>
                <a:solidFill>
                  <a:srgbClr val="FFBE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Ranking</a:t>
                  </a:r>
                  <a:endParaRPr lang="ko-KR" altLang="en-US" sz="1400" dirty="0"/>
                </a:p>
              </p:txBody>
            </p:sp>
            <p:sp>
              <p:nvSpPr>
                <p:cNvPr id="173" name="사각형: 둥근 모서리 54">
                  <a:extLst>
                    <a:ext uri="{FF2B5EF4-FFF2-40B4-BE49-F238E27FC236}">
                      <a16:creationId xmlns:a16="http://schemas.microsoft.com/office/drawing/2014/main" id="{7B95CA75-59DC-411D-BD0D-88B2AF924970}"/>
                    </a:ext>
                  </a:extLst>
                </p:cNvPr>
                <p:cNvSpPr/>
                <p:nvPr/>
              </p:nvSpPr>
              <p:spPr>
                <a:xfrm>
                  <a:off x="9377719" y="4089502"/>
                  <a:ext cx="1591317" cy="633485"/>
                </a:xfrm>
                <a:prstGeom prst="roundRect">
                  <a:avLst/>
                </a:prstGeom>
                <a:solidFill>
                  <a:srgbClr val="FFBE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Build files</a:t>
                  </a:r>
                  <a:endParaRPr lang="ko-KR" altLang="en-US" sz="1400" dirty="0"/>
                </a:p>
              </p:txBody>
            </p:sp>
            <p:cxnSp>
              <p:nvCxnSpPr>
                <p:cNvPr id="174" name="Elbow Connector 64">
                  <a:extLst>
                    <a:ext uri="{FF2B5EF4-FFF2-40B4-BE49-F238E27FC236}">
                      <a16:creationId xmlns:a16="http://schemas.microsoft.com/office/drawing/2014/main" id="{7A6F9FE8-07AA-48D3-8B1C-454F472DF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87087" y="3037232"/>
                  <a:ext cx="401481" cy="1067552"/>
                </a:xfrm>
                <a:prstGeom prst="bentConnector2">
                  <a:avLst/>
                </a:prstGeom>
                <a:ln w="19050">
                  <a:solidFill>
                    <a:srgbClr val="1C819E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Elbow Connector 64">
                  <a:extLst>
                    <a:ext uri="{FF2B5EF4-FFF2-40B4-BE49-F238E27FC236}">
                      <a16:creationId xmlns:a16="http://schemas.microsoft.com/office/drawing/2014/main" id="{F5E65DBF-7A88-45B7-8C5A-AB38C5E88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346613" y="3372512"/>
                  <a:ext cx="1067552" cy="360349"/>
                </a:xfrm>
                <a:prstGeom prst="bentConnector2">
                  <a:avLst/>
                </a:prstGeom>
                <a:ln w="19050">
                  <a:solidFill>
                    <a:srgbClr val="1C819E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Elbow Connector 64">
                  <a:extLst>
                    <a:ext uri="{FF2B5EF4-FFF2-40B4-BE49-F238E27FC236}">
                      <a16:creationId xmlns:a16="http://schemas.microsoft.com/office/drawing/2014/main" id="{FEE5F71A-6EC9-4571-9F5F-145F8262A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278406" y="4189415"/>
                  <a:ext cx="1596615" cy="857267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1C819E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Elbow Connector 64">
                  <a:extLst>
                    <a:ext uri="{FF2B5EF4-FFF2-40B4-BE49-F238E27FC236}">
                      <a16:creationId xmlns:a16="http://schemas.microsoft.com/office/drawing/2014/main" id="{D9EA541E-088D-47E3-A8D0-16A20C20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352477" y="4362257"/>
                  <a:ext cx="1573308" cy="862579"/>
                </a:xfrm>
                <a:prstGeom prst="bentConnector3">
                  <a:avLst>
                    <a:gd name="adj1" fmla="val 41476"/>
                  </a:avLst>
                </a:prstGeom>
                <a:ln w="19050">
                  <a:solidFill>
                    <a:srgbClr val="FFC000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15A82C8A-2EED-46E3-8062-200E8AF1A8B0}"/>
                    </a:ext>
                  </a:extLst>
                </p:cNvPr>
                <p:cNvGrpSpPr/>
                <p:nvPr/>
              </p:nvGrpSpPr>
              <p:grpSpPr>
                <a:xfrm>
                  <a:off x="6913595" y="2629415"/>
                  <a:ext cx="1830845" cy="3326793"/>
                  <a:chOff x="988330" y="3513799"/>
                  <a:chExt cx="1870983" cy="1939623"/>
                </a:xfrm>
              </p:grpSpPr>
              <p:sp>
                <p:nvSpPr>
                  <p:cNvPr id="147" name="사각형: 둥근 모서리 48">
                    <a:extLst>
                      <a:ext uri="{FF2B5EF4-FFF2-40B4-BE49-F238E27FC236}">
                        <a16:creationId xmlns:a16="http://schemas.microsoft.com/office/drawing/2014/main" id="{AB2305EA-E5F9-4A05-9019-BD6F02E54384}"/>
                      </a:ext>
                    </a:extLst>
                  </p:cNvPr>
                  <p:cNvSpPr/>
                  <p:nvPr/>
                </p:nvSpPr>
                <p:spPr>
                  <a:xfrm>
                    <a:off x="988330" y="3513799"/>
                    <a:ext cx="1870983" cy="1939623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762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사각형: 둥근 모서리 49">
                    <a:extLst>
                      <a:ext uri="{FF2B5EF4-FFF2-40B4-BE49-F238E27FC236}">
                        <a16:creationId xmlns:a16="http://schemas.microsoft.com/office/drawing/2014/main" id="{18007DAF-2540-41F2-9E0B-09A5C91EDBBD}"/>
                      </a:ext>
                    </a:extLst>
                  </p:cNvPr>
                  <p:cNvSpPr/>
                  <p:nvPr/>
                </p:nvSpPr>
                <p:spPr>
                  <a:xfrm>
                    <a:off x="1233316" y="3606532"/>
                    <a:ext cx="1393436" cy="32915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FFBE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400" b="1" dirty="0">
                      <a:solidFill>
                        <a:srgbClr val="FFC000"/>
                      </a:solidFill>
                    </a:endParaRPr>
                  </a:p>
                  <a:p>
                    <a:pPr algn="ctr"/>
                    <a:r>
                      <a:rPr lang="en-US" altLang="ko-KR" sz="1400" b="1" dirty="0">
                        <a:solidFill>
                          <a:srgbClr val="FFC000"/>
                        </a:solidFill>
                      </a:rPr>
                      <a:t>Firebase</a:t>
                    </a:r>
                  </a:p>
                  <a:p>
                    <a:pPr algn="ctr"/>
                    <a:r>
                      <a:rPr lang="en-US" altLang="ko-KR" sz="1400" b="1" dirty="0">
                        <a:solidFill>
                          <a:srgbClr val="FFC000"/>
                        </a:solidFill>
                      </a:rPr>
                      <a:t>Database</a:t>
                    </a:r>
                    <a:endParaRPr lang="ko-KR" altLang="en-US" sz="1600" b="1" dirty="0">
                      <a:solidFill>
                        <a:srgbClr val="FFC000"/>
                      </a:solidFill>
                    </a:endParaRPr>
                  </a:p>
                  <a:p>
                    <a:pPr algn="ctr"/>
                    <a:endParaRPr lang="ko-KR" altLang="en-US" dirty="0">
                      <a:solidFill>
                        <a:srgbClr val="FFC000"/>
                      </a:solidFill>
                    </a:endParaRPr>
                  </a:p>
                </p:txBody>
              </p:sp>
              <p:sp>
                <p:nvSpPr>
                  <p:cNvPr id="152" name="사각형: 둥근 모서리 54">
                    <a:extLst>
                      <a:ext uri="{FF2B5EF4-FFF2-40B4-BE49-F238E27FC236}">
                        <a16:creationId xmlns:a16="http://schemas.microsoft.com/office/drawing/2014/main" id="{6D25E22D-CADD-47E1-8368-829B042CDC69}"/>
                      </a:ext>
                    </a:extLst>
                  </p:cNvPr>
                  <p:cNvSpPr/>
                  <p:nvPr/>
                </p:nvSpPr>
                <p:spPr>
                  <a:xfrm>
                    <a:off x="1110719" y="4363304"/>
                    <a:ext cx="1626204" cy="369341"/>
                  </a:xfrm>
                  <a:prstGeom prst="roundRect">
                    <a:avLst/>
                  </a:prstGeom>
                  <a:solidFill>
                    <a:srgbClr val="FFBE00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/>
                      <a:t>Accounts</a:t>
                    </a:r>
                    <a:endParaRPr lang="ko-KR" altLang="en-US" sz="1400" dirty="0"/>
                  </a:p>
                </p:txBody>
              </p:sp>
            </p:grpSp>
            <p:cxnSp>
              <p:nvCxnSpPr>
                <p:cNvPr id="195" name="Elbow Connector 64">
                  <a:extLst>
                    <a:ext uri="{FF2B5EF4-FFF2-40B4-BE49-F238E27FC236}">
                      <a16:creationId xmlns:a16="http://schemas.microsoft.com/office/drawing/2014/main" id="{F0C7321E-54F2-489E-BE58-54EC5676B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4334299" y="3527876"/>
                  <a:ext cx="922087" cy="229637"/>
                </a:xfrm>
                <a:prstGeom prst="bentConnector3">
                  <a:avLst>
                    <a:gd name="adj1" fmla="val 100244"/>
                  </a:avLst>
                </a:prstGeom>
                <a:ln w="19050">
                  <a:solidFill>
                    <a:srgbClr val="1C819E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Elbow Connector 64">
                  <a:extLst>
                    <a:ext uri="{FF2B5EF4-FFF2-40B4-BE49-F238E27FC236}">
                      <a16:creationId xmlns:a16="http://schemas.microsoft.com/office/drawing/2014/main" id="{41490BAA-A140-4069-9129-674A35893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05347" y="3521083"/>
                  <a:ext cx="911949" cy="253360"/>
                </a:xfrm>
                <a:prstGeom prst="bentConnector3">
                  <a:avLst>
                    <a:gd name="adj1" fmla="val -1471"/>
                  </a:avLst>
                </a:prstGeom>
                <a:ln w="19050">
                  <a:solidFill>
                    <a:srgbClr val="1C819E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Elbow Connector 64">
                  <a:extLst>
                    <a:ext uri="{FF2B5EF4-FFF2-40B4-BE49-F238E27FC236}">
                      <a16:creationId xmlns:a16="http://schemas.microsoft.com/office/drawing/2014/main" id="{4DFFFA37-EC39-4D2B-9E2D-29E7398AB9DB}"/>
                    </a:ext>
                  </a:extLst>
                </p:cNvPr>
                <p:cNvCxnSpPr>
                  <a:cxnSpLocks/>
                  <a:stCxn id="94" idx="0"/>
                  <a:endCxn id="92" idx="0"/>
                </p:cNvCxnSpPr>
                <p:nvPr/>
              </p:nvCxnSpPr>
              <p:spPr>
                <a:xfrm rot="16200000" flipV="1">
                  <a:off x="6072928" y="-1185792"/>
                  <a:ext cx="12700" cy="5857072"/>
                </a:xfrm>
                <a:prstGeom prst="bentConnector3">
                  <a:avLst>
                    <a:gd name="adj1" fmla="val 3800000"/>
                  </a:avLst>
                </a:prstGeom>
                <a:ln w="19050">
                  <a:solidFill>
                    <a:srgbClr val="1C819E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Elbow Connector 64">
                  <a:extLst>
                    <a:ext uri="{FF2B5EF4-FFF2-40B4-BE49-F238E27FC236}">
                      <a16:creationId xmlns:a16="http://schemas.microsoft.com/office/drawing/2014/main" id="{471FEDDB-4440-408E-884F-E17C7D582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318910" y="1758497"/>
                  <a:ext cx="533155" cy="1168045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FFBE00"/>
                  </a:solidFill>
                  <a:prstDash val="sysDot"/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B502BDA6-DDE4-4318-A41A-1698C855F3EE}"/>
                  </a:ext>
                </a:extLst>
              </p:cNvPr>
              <p:cNvGrpSpPr/>
              <p:nvPr/>
            </p:nvGrpSpPr>
            <p:grpSpPr>
              <a:xfrm>
                <a:off x="5267935" y="573989"/>
                <a:ext cx="1260281" cy="579483"/>
                <a:chOff x="4916369" y="802897"/>
                <a:chExt cx="1260281" cy="579483"/>
              </a:xfrm>
            </p:grpSpPr>
            <p:sp>
              <p:nvSpPr>
                <p:cNvPr id="201" name="말풍선: 사각형 200">
                  <a:extLst>
                    <a:ext uri="{FF2B5EF4-FFF2-40B4-BE49-F238E27FC236}">
                      <a16:creationId xmlns:a16="http://schemas.microsoft.com/office/drawing/2014/main" id="{7EFD6E61-3565-456A-9EFA-958160934452}"/>
                    </a:ext>
                  </a:extLst>
                </p:cNvPr>
                <p:cNvSpPr/>
                <p:nvPr/>
              </p:nvSpPr>
              <p:spPr>
                <a:xfrm flipH="1">
                  <a:off x="5004505" y="1077207"/>
                  <a:ext cx="1172143" cy="305173"/>
                </a:xfrm>
                <a:prstGeom prst="wedgeRectCallout">
                  <a:avLst>
                    <a:gd name="adj1" fmla="val 377"/>
                    <a:gd name="adj2" fmla="val 77256"/>
                  </a:avLst>
                </a:prstGeom>
                <a:solidFill>
                  <a:schemeClr val="bg1"/>
                </a:solidFill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>
                      <a:solidFill>
                        <a:srgbClr val="1C819E"/>
                      </a:solidFill>
                    </a:rPr>
                    <a:t>Build files </a:t>
                  </a:r>
                  <a:endParaRPr lang="ko-KR" altLang="en-US" sz="1200" dirty="0">
                    <a:solidFill>
                      <a:srgbClr val="1C819E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E6CEC82C-5D23-431C-AF88-2C6A4EE9C9E4}"/>
                    </a:ext>
                  </a:extLst>
                </p:cNvPr>
                <p:cNvSpPr txBox="1"/>
                <p:nvPr/>
              </p:nvSpPr>
              <p:spPr>
                <a:xfrm flipH="1">
                  <a:off x="4916369" y="802897"/>
                  <a:ext cx="12602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rgbClr val="1C819E"/>
                      </a:solidFill>
                    </a:rPr>
                    <a:t>Firebase </a:t>
                  </a:r>
                  <a:r>
                    <a:rPr lang="en-US" altLang="ko-KR" sz="1100" b="1" dirty="0" err="1">
                      <a:solidFill>
                        <a:srgbClr val="1C819E"/>
                      </a:solidFill>
                    </a:rPr>
                    <a:t>Depoly</a:t>
                  </a:r>
                  <a:endParaRPr lang="ko-KR" altLang="en-US" sz="1400" b="1" dirty="0">
                    <a:solidFill>
                      <a:srgbClr val="1C819E"/>
                    </a:solidFill>
                  </a:endParaRPr>
                </a:p>
              </p:txBody>
            </p:sp>
          </p:grpSp>
        </p:grp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7CF5AA3-00C8-4B66-A633-466DD121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085" y="5986631"/>
              <a:ext cx="1439590" cy="49485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15E2823-3095-4E55-90FC-E742AF41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20" y="6053024"/>
              <a:ext cx="941678" cy="403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6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Elbow Connector 64">
            <a:extLst>
              <a:ext uri="{FF2B5EF4-FFF2-40B4-BE49-F238E27FC236}">
                <a16:creationId xmlns:a16="http://schemas.microsoft.com/office/drawing/2014/main" id="{3F37937F-31BE-40FE-B045-54BFC873555F}"/>
              </a:ext>
            </a:extLst>
          </p:cNvPr>
          <p:cNvCxnSpPr>
            <a:cxnSpLocks/>
          </p:cNvCxnSpPr>
          <p:nvPr/>
        </p:nvCxnSpPr>
        <p:spPr>
          <a:xfrm flipV="1">
            <a:off x="2468880" y="1099052"/>
            <a:ext cx="4818694" cy="917901"/>
          </a:xfrm>
          <a:prstGeom prst="bentConnector3">
            <a:avLst>
              <a:gd name="adj1" fmla="val 30"/>
            </a:avLst>
          </a:prstGeom>
          <a:ln w="19050">
            <a:solidFill>
              <a:srgbClr val="1C819E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704494EC-73DF-4EEE-979E-73E763C60C7D}"/>
              </a:ext>
            </a:extLst>
          </p:cNvPr>
          <p:cNvGrpSpPr/>
          <p:nvPr/>
        </p:nvGrpSpPr>
        <p:grpSpPr>
          <a:xfrm>
            <a:off x="658905" y="2016953"/>
            <a:ext cx="10874189" cy="4575815"/>
            <a:chOff x="658904" y="2160650"/>
            <a:chExt cx="10874189" cy="457581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D0BE5CE-23BD-40CE-BFEF-4DADEEA2413F}"/>
                </a:ext>
              </a:extLst>
            </p:cNvPr>
            <p:cNvGrpSpPr/>
            <p:nvPr/>
          </p:nvGrpSpPr>
          <p:grpSpPr>
            <a:xfrm>
              <a:off x="658904" y="2160650"/>
              <a:ext cx="10874189" cy="4575815"/>
              <a:chOff x="658904" y="2109848"/>
              <a:chExt cx="10874189" cy="4353432"/>
            </a:xfrm>
          </p:grpSpPr>
          <p:sp>
            <p:nvSpPr>
              <p:cNvPr id="2" name="Rectangle 33">
                <a:extLst>
                  <a:ext uri="{FF2B5EF4-FFF2-40B4-BE49-F238E27FC236}">
                    <a16:creationId xmlns:a16="http://schemas.microsoft.com/office/drawing/2014/main" id="{0D216D20-0D5F-4707-900A-1D67EF755405}"/>
                  </a:ext>
                </a:extLst>
              </p:cNvPr>
              <p:cNvSpPr/>
              <p:nvPr/>
            </p:nvSpPr>
            <p:spPr>
              <a:xfrm>
                <a:off x="658904" y="2240903"/>
                <a:ext cx="10874189" cy="4222377"/>
              </a:xfrm>
              <a:prstGeom prst="rect">
                <a:avLst/>
              </a:prstGeom>
              <a:pattFill prst="lt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Rounded Rectangle 4">
                <a:extLst>
                  <a:ext uri="{FF2B5EF4-FFF2-40B4-BE49-F238E27FC236}">
                    <a16:creationId xmlns:a16="http://schemas.microsoft.com/office/drawing/2014/main" id="{F94F507A-551E-4E91-AF74-6AE23AC882C9}"/>
                  </a:ext>
                </a:extLst>
              </p:cNvPr>
              <p:cNvSpPr/>
              <p:nvPr/>
            </p:nvSpPr>
            <p:spPr>
              <a:xfrm>
                <a:off x="1022663" y="2109848"/>
                <a:ext cx="3742378" cy="346890"/>
              </a:xfrm>
              <a:prstGeom prst="roundRect">
                <a:avLst>
                  <a:gd name="adj" fmla="val 50000"/>
                </a:avLst>
              </a:prstGeom>
              <a:solidFill>
                <a:srgbClr val="1C81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HTTPS [Self Signed Certificate]</a:t>
                </a:r>
              </a:p>
              <a:p>
                <a:pPr algn="ctr"/>
                <a:endParaRPr lang="en-US" dirty="0"/>
              </a:p>
            </p:txBody>
          </p:sp>
        </p:grp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E836A6B-C9AC-4FFC-9340-5899D024BF19}"/>
                </a:ext>
              </a:extLst>
            </p:cNvPr>
            <p:cNvCxnSpPr>
              <a:cxnSpLocks/>
            </p:cNvCxnSpPr>
            <p:nvPr/>
          </p:nvCxnSpPr>
          <p:spPr>
            <a:xfrm>
              <a:off x="5278679" y="5269923"/>
              <a:ext cx="0" cy="1007749"/>
            </a:xfrm>
            <a:prstGeom prst="line">
              <a:avLst/>
            </a:prstGeom>
            <a:ln w="19050">
              <a:solidFill>
                <a:srgbClr val="1C8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55">
              <a:extLst>
                <a:ext uri="{FF2B5EF4-FFF2-40B4-BE49-F238E27FC236}">
                  <a16:creationId xmlns:a16="http://schemas.microsoft.com/office/drawing/2014/main" id="{31616C6B-5EC5-4AAA-B45F-24204BBB3FD8}"/>
                </a:ext>
              </a:extLst>
            </p:cNvPr>
            <p:cNvCxnSpPr>
              <a:cxnSpLocks/>
            </p:cNvCxnSpPr>
            <p:nvPr/>
          </p:nvCxnSpPr>
          <p:spPr>
            <a:xfrm>
              <a:off x="3457009" y="3724398"/>
              <a:ext cx="1064191" cy="0"/>
            </a:xfrm>
            <a:prstGeom prst="straightConnector1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64">
              <a:extLst>
                <a:ext uri="{FF2B5EF4-FFF2-40B4-BE49-F238E27FC236}">
                  <a16:creationId xmlns:a16="http://schemas.microsoft.com/office/drawing/2014/main" id="{D9C1791A-5895-467C-B8E3-699CABFFDCA1}"/>
                </a:ext>
              </a:extLst>
            </p:cNvPr>
            <p:cNvCxnSpPr>
              <a:cxnSpLocks/>
              <a:stCxn id="19" idx="2"/>
              <a:endCxn id="44" idx="1"/>
            </p:cNvCxnSpPr>
            <p:nvPr/>
          </p:nvCxnSpPr>
          <p:spPr>
            <a:xfrm rot="16200000" flipH="1">
              <a:off x="3024967" y="4281907"/>
              <a:ext cx="843009" cy="2173220"/>
            </a:xfrm>
            <a:prstGeom prst="bentConnector2">
              <a:avLst/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0AA28C0-531D-495C-BB94-08C930C62E26}"/>
                </a:ext>
              </a:extLst>
            </p:cNvPr>
            <p:cNvGrpSpPr/>
            <p:nvPr/>
          </p:nvGrpSpPr>
          <p:grpSpPr>
            <a:xfrm>
              <a:off x="1310990" y="2862719"/>
              <a:ext cx="2097742" cy="2084294"/>
              <a:chOff x="1873624" y="3429000"/>
              <a:chExt cx="2097742" cy="208429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2C129F7-DD53-4BEF-9918-E6459A1C1AA4}"/>
                  </a:ext>
                </a:extLst>
              </p:cNvPr>
              <p:cNvSpPr/>
              <p:nvPr/>
            </p:nvSpPr>
            <p:spPr>
              <a:xfrm>
                <a:off x="1873624" y="3429000"/>
                <a:ext cx="2097742" cy="2084294"/>
              </a:xfrm>
              <a:prstGeom prst="roundRect">
                <a:avLst/>
              </a:prstGeom>
              <a:solidFill>
                <a:srgbClr val="FFC000"/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B68797F-201F-400C-A550-D231FB127F25}"/>
                  </a:ext>
                </a:extLst>
              </p:cNvPr>
              <p:cNvSpPr/>
              <p:nvPr/>
            </p:nvSpPr>
            <p:spPr>
              <a:xfrm>
                <a:off x="2298598" y="3619285"/>
                <a:ext cx="1247779" cy="433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600" b="1" dirty="0">
                    <a:solidFill>
                      <a:srgbClr val="1C819E"/>
                    </a:solidFill>
                  </a:rPr>
                  <a:t>Controller</a:t>
                </a:r>
                <a:endParaRPr lang="ko-KR" altLang="en-US" sz="1600" b="1" dirty="0">
                  <a:solidFill>
                    <a:srgbClr val="1C819E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01110B36-E393-4865-8923-2D57AB7E3F40}"/>
                  </a:ext>
                </a:extLst>
              </p:cNvPr>
              <p:cNvSpPr/>
              <p:nvPr/>
            </p:nvSpPr>
            <p:spPr>
              <a:xfrm>
                <a:off x="1979857" y="4338917"/>
                <a:ext cx="1885262" cy="433882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400" dirty="0">
                    <a:solidFill>
                      <a:srgbClr val="1C819E"/>
                    </a:solidFill>
                  </a:rPr>
                  <a:t>Subscribe (</a:t>
                </a:r>
                <a:r>
                  <a:rPr lang="en-US" altLang="ko-KR" sz="1400" dirty="0" err="1">
                    <a:solidFill>
                      <a:srgbClr val="1C819E"/>
                    </a:solidFill>
                  </a:rPr>
                  <a:t>fcmToken</a:t>
                </a:r>
                <a:r>
                  <a:rPr lang="en-US" altLang="ko-KR" sz="1400" dirty="0">
                    <a:solidFill>
                      <a:srgbClr val="1C819E"/>
                    </a:solidFill>
                  </a:rPr>
                  <a:t>)</a:t>
                </a:r>
              </a:p>
              <a:p>
                <a:pPr algn="ctr"/>
                <a:endParaRPr lang="ko-KR" altLang="en-US" sz="1600" dirty="0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7FE3495-21C4-41A8-BA16-A3A43AA5A5E1}"/>
                  </a:ext>
                </a:extLst>
              </p:cNvPr>
              <p:cNvSpPr/>
              <p:nvPr/>
            </p:nvSpPr>
            <p:spPr>
              <a:xfrm>
                <a:off x="1979857" y="4923134"/>
                <a:ext cx="1885262" cy="433882"/>
              </a:xfrm>
              <a:prstGeom prst="roundRect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400" dirty="0">
                    <a:solidFill>
                      <a:srgbClr val="1C819E"/>
                    </a:solidFill>
                  </a:rPr>
                  <a:t>Send (Topic)</a:t>
                </a:r>
              </a:p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E0DD4E0-9D8C-4A9B-B54A-4CF06CC93DD1}"/>
                </a:ext>
              </a:extLst>
            </p:cNvPr>
            <p:cNvGrpSpPr/>
            <p:nvPr/>
          </p:nvGrpSpPr>
          <p:grpSpPr>
            <a:xfrm>
              <a:off x="4533085" y="3296548"/>
              <a:ext cx="1491195" cy="864408"/>
              <a:chOff x="5207548" y="3572666"/>
              <a:chExt cx="1491195" cy="864408"/>
            </a:xfrm>
          </p:grpSpPr>
          <p:sp>
            <p:nvSpPr>
              <p:cNvPr id="40" name="Diamond 7">
                <a:extLst>
                  <a:ext uri="{FF2B5EF4-FFF2-40B4-BE49-F238E27FC236}">
                    <a16:creationId xmlns:a16="http://schemas.microsoft.com/office/drawing/2014/main" id="{DFF6D1EB-0A92-43F6-831D-D422F0A7FED8}"/>
                  </a:ext>
                </a:extLst>
              </p:cNvPr>
              <p:cNvSpPr/>
              <p:nvPr/>
            </p:nvSpPr>
            <p:spPr>
              <a:xfrm>
                <a:off x="5207548" y="3572666"/>
                <a:ext cx="1491195" cy="864408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C819E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567365-96F7-48B4-ADD1-68262BE3CE10}"/>
                  </a:ext>
                </a:extLst>
              </p:cNvPr>
              <p:cNvSpPr txBox="1"/>
              <p:nvPr/>
            </p:nvSpPr>
            <p:spPr>
              <a:xfrm>
                <a:off x="5505746" y="3839310"/>
                <a:ext cx="8178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1C819E"/>
                    </a:solidFill>
                  </a:rPr>
                  <a:t>관리자</a:t>
                </a:r>
                <a:r>
                  <a:rPr lang="en-US" altLang="ko-KR" sz="1600" dirty="0">
                    <a:solidFill>
                      <a:srgbClr val="1C819E"/>
                    </a:solidFill>
                  </a:rPr>
                  <a:t>?</a:t>
                </a:r>
                <a:endParaRPr lang="ko-KR" altLang="en-US" sz="1600" dirty="0">
                  <a:solidFill>
                    <a:srgbClr val="1C819E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8529665-4E21-4921-A7EB-8C4FFD8F38E6}"/>
                </a:ext>
              </a:extLst>
            </p:cNvPr>
            <p:cNvGrpSpPr/>
            <p:nvPr/>
          </p:nvGrpSpPr>
          <p:grpSpPr>
            <a:xfrm>
              <a:off x="4533081" y="5357818"/>
              <a:ext cx="1491195" cy="864408"/>
              <a:chOff x="6481478" y="5165135"/>
              <a:chExt cx="1491195" cy="864408"/>
            </a:xfrm>
          </p:grpSpPr>
          <p:sp>
            <p:nvSpPr>
              <p:cNvPr id="44" name="Diamond 7">
                <a:extLst>
                  <a:ext uri="{FF2B5EF4-FFF2-40B4-BE49-F238E27FC236}">
                    <a16:creationId xmlns:a16="http://schemas.microsoft.com/office/drawing/2014/main" id="{AFE04CAA-A076-4AEF-83E7-F457614DDC19}"/>
                  </a:ext>
                </a:extLst>
              </p:cNvPr>
              <p:cNvSpPr/>
              <p:nvPr/>
            </p:nvSpPr>
            <p:spPr>
              <a:xfrm>
                <a:off x="6481478" y="5165135"/>
                <a:ext cx="1491195" cy="864408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C819E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B7E754-A9FA-40A1-9F51-3E774A6E68DC}"/>
                  </a:ext>
                </a:extLst>
              </p:cNvPr>
              <p:cNvSpPr txBox="1"/>
              <p:nvPr/>
            </p:nvSpPr>
            <p:spPr>
              <a:xfrm>
                <a:off x="6738001" y="5440796"/>
                <a:ext cx="8803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1C819E"/>
                    </a:solidFill>
                  </a:rPr>
                  <a:t>글</a:t>
                </a:r>
                <a:r>
                  <a:rPr lang="en-US" altLang="ko-KR" sz="1400" dirty="0">
                    <a:solidFill>
                      <a:srgbClr val="1C819E"/>
                    </a:solidFill>
                  </a:rPr>
                  <a:t> </a:t>
                </a:r>
                <a:r>
                  <a:rPr lang="ko-KR" altLang="en-US" sz="1400" dirty="0">
                    <a:solidFill>
                      <a:srgbClr val="1C819E"/>
                    </a:solidFill>
                  </a:rPr>
                  <a:t>작성</a:t>
                </a:r>
                <a:r>
                  <a:rPr lang="en-US" altLang="ko-KR" sz="1600" dirty="0">
                    <a:solidFill>
                      <a:srgbClr val="1C819E"/>
                    </a:solidFill>
                  </a:rPr>
                  <a:t>?</a:t>
                </a:r>
                <a:endParaRPr lang="ko-KR" altLang="en-US" sz="1400" dirty="0">
                  <a:solidFill>
                    <a:srgbClr val="1C819E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09A3693-82D7-462C-9C14-D5649AED873A}"/>
                </a:ext>
              </a:extLst>
            </p:cNvPr>
            <p:cNvGrpSpPr/>
            <p:nvPr/>
          </p:nvGrpSpPr>
          <p:grpSpPr>
            <a:xfrm>
              <a:off x="7465630" y="2516872"/>
              <a:ext cx="3520353" cy="2511528"/>
              <a:chOff x="7355741" y="2456738"/>
              <a:chExt cx="3520353" cy="2197683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BB8E8C5-14FF-4A0D-9CD2-9561B0020E8A}"/>
                  </a:ext>
                </a:extLst>
              </p:cNvPr>
              <p:cNvGrpSpPr/>
              <p:nvPr/>
            </p:nvGrpSpPr>
            <p:grpSpPr>
              <a:xfrm>
                <a:off x="7355741" y="2456738"/>
                <a:ext cx="3520353" cy="2197683"/>
                <a:chOff x="1873624" y="3429000"/>
                <a:chExt cx="2097742" cy="2084294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A2DD0027-7673-4DC6-81F2-FEAE14B7EEF8}"/>
                    </a:ext>
                  </a:extLst>
                </p:cNvPr>
                <p:cNvSpPr/>
                <p:nvPr/>
              </p:nvSpPr>
              <p:spPr>
                <a:xfrm>
                  <a:off x="1873624" y="3429000"/>
                  <a:ext cx="2097742" cy="2084294"/>
                </a:xfrm>
                <a:prstGeom prst="roundRect">
                  <a:avLst/>
                </a:prstGeom>
                <a:solidFill>
                  <a:srgbClr val="1C819E"/>
                </a:solidFill>
                <a:ln w="76200"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DFC15371-CC59-4175-9723-C8D9F3D340EB}"/>
                    </a:ext>
                  </a:extLst>
                </p:cNvPr>
                <p:cNvSpPr/>
                <p:nvPr/>
              </p:nvSpPr>
              <p:spPr>
                <a:xfrm>
                  <a:off x="2298598" y="3568695"/>
                  <a:ext cx="1247779" cy="4338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1C81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600" b="1" dirty="0">
                      <a:solidFill>
                        <a:srgbClr val="1C819E"/>
                      </a:solidFill>
                    </a:rPr>
                    <a:t>FCM sever</a:t>
                  </a:r>
                  <a:endParaRPr lang="ko-KR" altLang="en-US" sz="1600" b="1" dirty="0">
                    <a:solidFill>
                      <a:srgbClr val="1C819E"/>
                    </a:solidFill>
                  </a:endParaRPr>
                </a:p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EE153862-E2AD-4192-A1ED-FA0B7316D490}"/>
                  </a:ext>
                </a:extLst>
              </p:cNvPr>
              <p:cNvSpPr/>
              <p:nvPr/>
            </p:nvSpPr>
            <p:spPr>
              <a:xfrm>
                <a:off x="7510892" y="3323864"/>
                <a:ext cx="3210024" cy="1220295"/>
              </a:xfrm>
              <a:prstGeom prst="roundRect">
                <a:avLst/>
              </a:prstGeom>
              <a:solidFill>
                <a:srgbClr val="1C819E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A1E2D93-50CC-44EC-AFDC-B2CA20DDF760}"/>
                  </a:ext>
                </a:extLst>
              </p:cNvPr>
              <p:cNvSpPr/>
              <p:nvPr/>
            </p:nvSpPr>
            <p:spPr>
              <a:xfrm>
                <a:off x="7568095" y="3424775"/>
                <a:ext cx="3095618" cy="1023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dirty="0">
                    <a:solidFill>
                      <a:schemeClr val="bg1"/>
                    </a:solidFill>
                  </a:rPr>
                  <a:t>Firebase Admin SDK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환경의 </a:t>
                </a:r>
                <a:endParaRPr lang="en-US" altLang="ko-KR" sz="1400" dirty="0">
                  <a:solidFill>
                    <a:schemeClr val="bg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400" dirty="0">
                    <a:solidFill>
                      <a:schemeClr val="bg1"/>
                    </a:solidFill>
                  </a:rPr>
                  <a:t>Node.js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서버에서 클라이언트</a:t>
                </a:r>
                <a:endParaRPr lang="en-US" altLang="ko-KR" sz="1400" dirty="0">
                  <a:solidFill>
                    <a:schemeClr val="bg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400" dirty="0">
                    <a:solidFill>
                      <a:schemeClr val="bg1"/>
                    </a:solidFill>
                  </a:rPr>
                  <a:t>(Vue.js)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로 부터 글 작성에 대한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Push 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  <a:p>
                <a:pPr algn="ctr">
                  <a:defRPr/>
                </a:pPr>
                <a:r>
                  <a:rPr lang="ko-KR" altLang="en-US" sz="1400" dirty="0">
                    <a:solidFill>
                      <a:schemeClr val="bg1"/>
                    </a:solidFill>
                  </a:rPr>
                  <a:t>알람 요청을 수신</a:t>
                </a:r>
              </a:p>
              <a:p>
                <a:pPr algn="ctr">
                  <a:defRPr/>
                </a:pPr>
                <a:r>
                  <a:rPr lang="ko-KR" altLang="en-US" sz="1400" dirty="0">
                    <a:solidFill>
                      <a:schemeClr val="bg1"/>
                    </a:solidFill>
                  </a:rPr>
                  <a:t>→ 클라이언트로 알람 </a:t>
                </a:r>
                <a:r>
                  <a:rPr lang="ko-KR" altLang="en-US" sz="1400" dirty="0" err="1">
                    <a:solidFill>
                      <a:schemeClr val="bg1"/>
                    </a:solidFill>
                  </a:rPr>
                  <a:t>메세지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전송</a:t>
                </a:r>
              </a:p>
            </p:txBody>
          </p:sp>
        </p:grpSp>
        <p:cxnSp>
          <p:nvCxnSpPr>
            <p:cNvPr id="61" name="Elbow Connector 58">
              <a:extLst>
                <a:ext uri="{FF2B5EF4-FFF2-40B4-BE49-F238E27FC236}">
                  <a16:creationId xmlns:a16="http://schemas.microsoft.com/office/drawing/2014/main" id="{0A3983CB-99C9-4A46-AE51-76BA52022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8885" y="2878574"/>
              <a:ext cx="2090183" cy="397031"/>
            </a:xfrm>
            <a:prstGeom prst="bentConnector3">
              <a:avLst>
                <a:gd name="adj1" fmla="val -66"/>
              </a:avLst>
            </a:prstGeom>
            <a:ln w="19050">
              <a:solidFill>
                <a:srgbClr val="1C81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53C0B2-592F-42F3-A935-02DD1081DB3E}"/>
                </a:ext>
              </a:extLst>
            </p:cNvPr>
            <p:cNvSpPr txBox="1"/>
            <p:nvPr/>
          </p:nvSpPr>
          <p:spPr>
            <a:xfrm>
              <a:off x="4828459" y="2901188"/>
              <a:ext cx="4833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5EBEE0"/>
                  </a:solidFill>
                </a:rPr>
                <a:t>yes</a:t>
              </a:r>
              <a:endParaRPr lang="ko-KR" altLang="en-US" dirty="0">
                <a:solidFill>
                  <a:srgbClr val="5EBEE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44DBE8-12F1-4AF2-8E32-4DDA6B422902}"/>
                </a:ext>
              </a:extLst>
            </p:cNvPr>
            <p:cNvSpPr txBox="1"/>
            <p:nvPr/>
          </p:nvSpPr>
          <p:spPr>
            <a:xfrm>
              <a:off x="4897407" y="4152021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5EBEE0"/>
                  </a:solidFill>
                </a:rPr>
                <a:t>no</a:t>
              </a:r>
              <a:endParaRPr lang="ko-KR" altLang="en-US" dirty="0">
                <a:solidFill>
                  <a:srgbClr val="5EBEE0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E4947A9-1129-4B52-9237-21B611ED0B15}"/>
                </a:ext>
              </a:extLst>
            </p:cNvPr>
            <p:cNvSpPr/>
            <p:nvPr/>
          </p:nvSpPr>
          <p:spPr>
            <a:xfrm>
              <a:off x="5324127" y="2554377"/>
              <a:ext cx="18739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solidFill>
                    <a:srgbClr val="1C819E"/>
                  </a:solidFill>
                </a:rPr>
                <a:t>Allusers</a:t>
              </a:r>
              <a:r>
                <a:rPr lang="en-US" altLang="ko-KR" sz="1400" dirty="0">
                  <a:solidFill>
                    <a:srgbClr val="1C819E"/>
                  </a:solidFill>
                </a:rPr>
                <a:t>, Admin </a:t>
              </a:r>
              <a:r>
                <a:rPr lang="ko-KR" altLang="en-US" sz="1400" dirty="0">
                  <a:solidFill>
                    <a:srgbClr val="1C819E"/>
                  </a:solidFill>
                </a:rPr>
                <a:t>등록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2FA16-4627-4649-994F-1146FFD8ABE0}"/>
                </a:ext>
              </a:extLst>
            </p:cNvPr>
            <p:cNvSpPr/>
            <p:nvPr/>
          </p:nvSpPr>
          <p:spPr>
            <a:xfrm>
              <a:off x="5673146" y="4541409"/>
              <a:ext cx="12375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solidFill>
                    <a:srgbClr val="1C819E"/>
                  </a:solidFill>
                </a:rPr>
                <a:t>Allusers</a:t>
              </a:r>
              <a:r>
                <a:rPr lang="en-US" altLang="ko-KR" sz="1400" dirty="0">
                  <a:solidFill>
                    <a:srgbClr val="1C819E"/>
                  </a:solidFill>
                </a:rPr>
                <a:t> </a:t>
              </a:r>
              <a:r>
                <a:rPr lang="ko-KR" altLang="en-US" sz="1400" dirty="0">
                  <a:solidFill>
                    <a:srgbClr val="1C819E"/>
                  </a:solidFill>
                </a:rPr>
                <a:t>등록</a:t>
              </a:r>
            </a:p>
          </p:txBody>
        </p:sp>
        <p:cxnSp>
          <p:nvCxnSpPr>
            <p:cNvPr id="74" name="Elbow Connector 64">
              <a:extLst>
                <a:ext uri="{FF2B5EF4-FFF2-40B4-BE49-F238E27FC236}">
                  <a16:creationId xmlns:a16="http://schemas.microsoft.com/office/drawing/2014/main" id="{79276205-1315-40C4-B1FB-A010BDD188A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674230" y="3677241"/>
              <a:ext cx="264709" cy="30558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C9E1AE-781E-45DF-9CA0-A8172966B227}"/>
                </a:ext>
              </a:extLst>
            </p:cNvPr>
            <p:cNvSpPr txBox="1"/>
            <p:nvPr/>
          </p:nvSpPr>
          <p:spPr>
            <a:xfrm>
              <a:off x="4831404" y="5078857"/>
              <a:ext cx="483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5EBEE0"/>
                  </a:solidFill>
                </a:rPr>
                <a:t>yes</a:t>
              </a:r>
              <a:endParaRPr lang="ko-KR" altLang="en-US" dirty="0">
                <a:solidFill>
                  <a:srgbClr val="5EBEE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588024-FB76-443D-AA11-59F1E6C94C35}"/>
                </a:ext>
              </a:extLst>
            </p:cNvPr>
            <p:cNvSpPr txBox="1"/>
            <p:nvPr/>
          </p:nvSpPr>
          <p:spPr>
            <a:xfrm>
              <a:off x="4886697" y="6088642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5EBEE0"/>
                  </a:solidFill>
                </a:rPr>
                <a:t>no</a:t>
              </a:r>
              <a:endParaRPr lang="ko-KR" altLang="en-US" dirty="0">
                <a:solidFill>
                  <a:srgbClr val="5EBEE0"/>
                </a:solidFill>
              </a:endParaRPr>
            </a:p>
          </p:txBody>
        </p:sp>
        <p:cxnSp>
          <p:nvCxnSpPr>
            <p:cNvPr id="96" name="Elbow Connector 64">
              <a:extLst>
                <a:ext uri="{FF2B5EF4-FFF2-40B4-BE49-F238E27FC236}">
                  <a16:creationId xmlns:a16="http://schemas.microsoft.com/office/drawing/2014/main" id="{B5337216-006F-48BC-9EA7-B22F16B668D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655331" y="3682230"/>
              <a:ext cx="1193826" cy="3947126"/>
            </a:xfrm>
            <a:prstGeom prst="bentConnector3">
              <a:avLst>
                <a:gd name="adj1" fmla="val -9788"/>
              </a:avLst>
            </a:prstGeom>
            <a:ln w="19050">
              <a:solidFill>
                <a:srgbClr val="1C81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58">
              <a:extLst>
                <a:ext uri="{FF2B5EF4-FFF2-40B4-BE49-F238E27FC236}">
                  <a16:creationId xmlns:a16="http://schemas.microsoft.com/office/drawing/2014/main" id="{111DA9F4-5687-43C3-9860-7B882A749DD2}"/>
                </a:ext>
              </a:extLst>
            </p:cNvPr>
            <p:cNvCxnSpPr>
              <a:cxnSpLocks/>
            </p:cNvCxnSpPr>
            <p:nvPr/>
          </p:nvCxnSpPr>
          <p:spPr>
            <a:xfrm>
              <a:off x="5282376" y="4178825"/>
              <a:ext cx="2090183" cy="397031"/>
            </a:xfrm>
            <a:prstGeom prst="bentConnector3">
              <a:avLst>
                <a:gd name="adj1" fmla="val -66"/>
              </a:avLst>
            </a:prstGeom>
            <a:ln w="19050">
              <a:solidFill>
                <a:srgbClr val="1C819E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3644F6E-1F7D-4753-8EAC-2B58E8D749D2}"/>
                </a:ext>
              </a:extLst>
            </p:cNvPr>
            <p:cNvSpPr/>
            <p:nvPr/>
          </p:nvSpPr>
          <p:spPr>
            <a:xfrm>
              <a:off x="6049069" y="5193770"/>
              <a:ext cx="1515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1C819E"/>
                  </a:solidFill>
                </a:rPr>
                <a:t>Send to </a:t>
              </a:r>
              <a:r>
                <a:rPr lang="en-US" altLang="ko-KR" sz="1400" dirty="0" err="1">
                  <a:solidFill>
                    <a:srgbClr val="1C819E"/>
                  </a:solidFill>
                </a:rPr>
                <a:t>Allusers</a:t>
              </a:r>
              <a:endParaRPr lang="ko-KR" altLang="en-US" sz="1400" dirty="0">
                <a:solidFill>
                  <a:srgbClr val="1C819E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899ABC3-65DB-41C1-85DF-05CB4E45A82B}"/>
                </a:ext>
              </a:extLst>
            </p:cNvPr>
            <p:cNvSpPr/>
            <p:nvPr/>
          </p:nvSpPr>
          <p:spPr>
            <a:xfrm>
              <a:off x="6517395" y="6045280"/>
              <a:ext cx="1496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1C819E"/>
                  </a:solidFill>
                </a:rPr>
                <a:t>Send to Admins</a:t>
              </a:r>
              <a:endParaRPr lang="ko-KR" altLang="en-US" sz="1400" dirty="0">
                <a:solidFill>
                  <a:srgbClr val="1C819E"/>
                </a:solidFill>
              </a:endParaRPr>
            </a:p>
          </p:txBody>
        </p:sp>
      </p:grpSp>
      <p:cxnSp>
        <p:nvCxnSpPr>
          <p:cNvPr id="188" name="Elbow Connector 64">
            <a:extLst>
              <a:ext uri="{FF2B5EF4-FFF2-40B4-BE49-F238E27FC236}">
                <a16:creationId xmlns:a16="http://schemas.microsoft.com/office/drawing/2014/main" id="{BE8A9FBA-DC73-4F5B-AA68-74A31D55CF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78103" y="1402813"/>
            <a:ext cx="4510504" cy="614140"/>
          </a:xfrm>
          <a:prstGeom prst="bentConnector2">
            <a:avLst/>
          </a:prstGeom>
          <a:ln w="19050">
            <a:solidFill>
              <a:srgbClr val="1C819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12703C27-8C62-4726-AFF2-9BA6002ABE95}"/>
              </a:ext>
            </a:extLst>
          </p:cNvPr>
          <p:cNvGrpSpPr/>
          <p:nvPr/>
        </p:nvGrpSpPr>
        <p:grpSpPr>
          <a:xfrm>
            <a:off x="7616904" y="748991"/>
            <a:ext cx="1145129" cy="1173459"/>
            <a:chOff x="7498712" y="440914"/>
            <a:chExt cx="1493233" cy="1530175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D3D47885-A2CF-4D1B-92D4-5CDE26050A2C}"/>
                </a:ext>
              </a:extLst>
            </p:cNvPr>
            <p:cNvGrpSpPr/>
            <p:nvPr/>
          </p:nvGrpSpPr>
          <p:grpSpPr>
            <a:xfrm>
              <a:off x="7498712" y="440914"/>
              <a:ext cx="1404059" cy="1009053"/>
              <a:chOff x="8178807" y="736694"/>
              <a:chExt cx="1093562" cy="785908"/>
            </a:xfrm>
          </p:grpSpPr>
          <p:grpSp>
            <p:nvGrpSpPr>
              <p:cNvPr id="153" name="Group 76">
                <a:extLst>
                  <a:ext uri="{FF2B5EF4-FFF2-40B4-BE49-F238E27FC236}">
                    <a16:creationId xmlns:a16="http://schemas.microsoft.com/office/drawing/2014/main" id="{78A4AE5F-F512-4FFA-8F07-7296F86AF9C9}"/>
                  </a:ext>
                </a:extLst>
              </p:cNvPr>
              <p:cNvGrpSpPr/>
              <p:nvPr/>
            </p:nvGrpSpPr>
            <p:grpSpPr>
              <a:xfrm>
                <a:off x="8178807" y="878587"/>
                <a:ext cx="644014" cy="644015"/>
                <a:chOff x="11028341" y="7067549"/>
                <a:chExt cx="285749" cy="285750"/>
              </a:xfrm>
              <a:solidFill>
                <a:srgbClr val="FFBE00"/>
              </a:solidFill>
            </p:grpSpPr>
            <p:sp>
              <p:nvSpPr>
                <p:cNvPr id="154" name="Freeform 3480">
                  <a:extLst>
                    <a:ext uri="{FF2B5EF4-FFF2-40B4-BE49-F238E27FC236}">
                      <a16:creationId xmlns:a16="http://schemas.microsoft.com/office/drawing/2014/main" id="{58F99D20-6EA1-4741-9EF6-A39306605D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28341" y="7067549"/>
                  <a:ext cx="285749" cy="285750"/>
                </a:xfrm>
                <a:custGeom>
                  <a:avLst/>
                  <a:gdLst>
                    <a:gd name="T0" fmla="*/ 333 w 721"/>
                    <a:gd name="T1" fmla="*/ 479 h 721"/>
                    <a:gd name="T2" fmla="*/ 287 w 721"/>
                    <a:gd name="T3" fmla="*/ 455 h 721"/>
                    <a:gd name="T4" fmla="*/ 246 w 721"/>
                    <a:gd name="T5" fmla="*/ 415 h 721"/>
                    <a:gd name="T6" fmla="*/ 223 w 721"/>
                    <a:gd name="T7" fmla="*/ 361 h 721"/>
                    <a:gd name="T8" fmla="*/ 214 w 721"/>
                    <a:gd name="T9" fmla="*/ 334 h 721"/>
                    <a:gd name="T10" fmla="*/ 194 w 721"/>
                    <a:gd name="T11" fmla="*/ 325 h 721"/>
                    <a:gd name="T12" fmla="*/ 188 w 721"/>
                    <a:gd name="T13" fmla="*/ 289 h 721"/>
                    <a:gd name="T14" fmla="*/ 203 w 721"/>
                    <a:gd name="T15" fmla="*/ 267 h 721"/>
                    <a:gd name="T16" fmla="*/ 219 w 721"/>
                    <a:gd name="T17" fmla="*/ 261 h 721"/>
                    <a:gd name="T18" fmla="*/ 265 w 721"/>
                    <a:gd name="T19" fmla="*/ 189 h 721"/>
                    <a:gd name="T20" fmla="*/ 310 w 721"/>
                    <a:gd name="T21" fmla="*/ 179 h 721"/>
                    <a:gd name="T22" fmla="*/ 348 w 721"/>
                    <a:gd name="T23" fmla="*/ 156 h 721"/>
                    <a:gd name="T24" fmla="*/ 373 w 721"/>
                    <a:gd name="T25" fmla="*/ 156 h 721"/>
                    <a:gd name="T26" fmla="*/ 410 w 721"/>
                    <a:gd name="T27" fmla="*/ 179 h 721"/>
                    <a:gd name="T28" fmla="*/ 456 w 721"/>
                    <a:gd name="T29" fmla="*/ 189 h 721"/>
                    <a:gd name="T30" fmla="*/ 501 w 721"/>
                    <a:gd name="T31" fmla="*/ 261 h 721"/>
                    <a:gd name="T32" fmla="*/ 518 w 721"/>
                    <a:gd name="T33" fmla="*/ 267 h 721"/>
                    <a:gd name="T34" fmla="*/ 533 w 721"/>
                    <a:gd name="T35" fmla="*/ 289 h 721"/>
                    <a:gd name="T36" fmla="*/ 527 w 721"/>
                    <a:gd name="T37" fmla="*/ 325 h 721"/>
                    <a:gd name="T38" fmla="*/ 508 w 721"/>
                    <a:gd name="T39" fmla="*/ 334 h 721"/>
                    <a:gd name="T40" fmla="*/ 499 w 721"/>
                    <a:gd name="T41" fmla="*/ 361 h 721"/>
                    <a:gd name="T42" fmla="*/ 476 w 721"/>
                    <a:gd name="T43" fmla="*/ 415 h 721"/>
                    <a:gd name="T44" fmla="*/ 434 w 721"/>
                    <a:gd name="T45" fmla="*/ 455 h 721"/>
                    <a:gd name="T46" fmla="*/ 388 w 721"/>
                    <a:gd name="T47" fmla="*/ 479 h 721"/>
                    <a:gd name="T48" fmla="*/ 633 w 721"/>
                    <a:gd name="T49" fmla="*/ 507 h 721"/>
                    <a:gd name="T50" fmla="*/ 497 w 721"/>
                    <a:gd name="T51" fmla="*/ 425 h 721"/>
                    <a:gd name="T52" fmla="*/ 522 w 721"/>
                    <a:gd name="T53" fmla="*/ 371 h 721"/>
                    <a:gd name="T54" fmla="*/ 545 w 721"/>
                    <a:gd name="T55" fmla="*/ 342 h 721"/>
                    <a:gd name="T56" fmla="*/ 558 w 721"/>
                    <a:gd name="T57" fmla="*/ 308 h 721"/>
                    <a:gd name="T58" fmla="*/ 569 w 721"/>
                    <a:gd name="T59" fmla="*/ 164 h 721"/>
                    <a:gd name="T60" fmla="*/ 556 w 721"/>
                    <a:gd name="T61" fmla="*/ 95 h 721"/>
                    <a:gd name="T62" fmla="*/ 532 w 721"/>
                    <a:gd name="T63" fmla="*/ 59 h 721"/>
                    <a:gd name="T64" fmla="*/ 501 w 721"/>
                    <a:gd name="T65" fmla="*/ 34 h 721"/>
                    <a:gd name="T66" fmla="*/ 415 w 721"/>
                    <a:gd name="T67" fmla="*/ 4 h 721"/>
                    <a:gd name="T68" fmla="*/ 306 w 721"/>
                    <a:gd name="T69" fmla="*/ 4 h 721"/>
                    <a:gd name="T70" fmla="*/ 219 w 721"/>
                    <a:gd name="T71" fmla="*/ 34 h 721"/>
                    <a:gd name="T72" fmla="*/ 188 w 721"/>
                    <a:gd name="T73" fmla="*/ 59 h 721"/>
                    <a:gd name="T74" fmla="*/ 165 w 721"/>
                    <a:gd name="T75" fmla="*/ 95 h 721"/>
                    <a:gd name="T76" fmla="*/ 152 w 721"/>
                    <a:gd name="T77" fmla="*/ 164 h 721"/>
                    <a:gd name="T78" fmla="*/ 163 w 721"/>
                    <a:gd name="T79" fmla="*/ 308 h 721"/>
                    <a:gd name="T80" fmla="*/ 176 w 721"/>
                    <a:gd name="T81" fmla="*/ 342 h 721"/>
                    <a:gd name="T82" fmla="*/ 199 w 721"/>
                    <a:gd name="T83" fmla="*/ 371 h 721"/>
                    <a:gd name="T84" fmla="*/ 224 w 721"/>
                    <a:gd name="T85" fmla="*/ 425 h 721"/>
                    <a:gd name="T86" fmla="*/ 86 w 721"/>
                    <a:gd name="T87" fmla="*/ 509 h 721"/>
                    <a:gd name="T88" fmla="*/ 52 w 721"/>
                    <a:gd name="T89" fmla="*/ 528 h 721"/>
                    <a:gd name="T90" fmla="*/ 23 w 721"/>
                    <a:gd name="T91" fmla="*/ 559 h 721"/>
                    <a:gd name="T92" fmla="*/ 7 w 721"/>
                    <a:gd name="T93" fmla="*/ 595 h 721"/>
                    <a:gd name="T94" fmla="*/ 0 w 721"/>
                    <a:gd name="T95" fmla="*/ 637 h 721"/>
                    <a:gd name="T96" fmla="*/ 721 w 721"/>
                    <a:gd name="T97" fmla="*/ 626 h 721"/>
                    <a:gd name="T98" fmla="*/ 711 w 721"/>
                    <a:gd name="T99" fmla="*/ 586 h 721"/>
                    <a:gd name="T100" fmla="*/ 690 w 721"/>
                    <a:gd name="T101" fmla="*/ 550 h 721"/>
                    <a:gd name="T102" fmla="*/ 660 w 721"/>
                    <a:gd name="T103" fmla="*/ 522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1" h="721">
                      <a:moveTo>
                        <a:pt x="360" y="484"/>
                      </a:moveTo>
                      <a:lnTo>
                        <a:pt x="352" y="484"/>
                      </a:lnTo>
                      <a:lnTo>
                        <a:pt x="343" y="482"/>
                      </a:lnTo>
                      <a:lnTo>
                        <a:pt x="333" y="479"/>
                      </a:lnTo>
                      <a:lnTo>
                        <a:pt x="321" y="474"/>
                      </a:lnTo>
                      <a:lnTo>
                        <a:pt x="310" y="469"/>
                      </a:lnTo>
                      <a:lnTo>
                        <a:pt x="298" y="462"/>
                      </a:lnTo>
                      <a:lnTo>
                        <a:pt x="287" y="455"/>
                      </a:lnTo>
                      <a:lnTo>
                        <a:pt x="275" y="446"/>
                      </a:lnTo>
                      <a:lnTo>
                        <a:pt x="265" y="437"/>
                      </a:lnTo>
                      <a:lnTo>
                        <a:pt x="255" y="426"/>
                      </a:lnTo>
                      <a:lnTo>
                        <a:pt x="246" y="415"/>
                      </a:lnTo>
                      <a:lnTo>
                        <a:pt x="237" y="402"/>
                      </a:lnTo>
                      <a:lnTo>
                        <a:pt x="230" y="389"/>
                      </a:lnTo>
                      <a:lnTo>
                        <a:pt x="225" y="375"/>
                      </a:lnTo>
                      <a:lnTo>
                        <a:pt x="223" y="361"/>
                      </a:lnTo>
                      <a:lnTo>
                        <a:pt x="221" y="346"/>
                      </a:lnTo>
                      <a:lnTo>
                        <a:pt x="220" y="340"/>
                      </a:lnTo>
                      <a:lnTo>
                        <a:pt x="217" y="337"/>
                      </a:lnTo>
                      <a:lnTo>
                        <a:pt x="214" y="334"/>
                      </a:lnTo>
                      <a:lnTo>
                        <a:pt x="208" y="333"/>
                      </a:lnTo>
                      <a:lnTo>
                        <a:pt x="203" y="331"/>
                      </a:lnTo>
                      <a:lnTo>
                        <a:pt x="198" y="329"/>
                      </a:lnTo>
                      <a:lnTo>
                        <a:pt x="194" y="325"/>
                      </a:lnTo>
                      <a:lnTo>
                        <a:pt x="192" y="321"/>
                      </a:lnTo>
                      <a:lnTo>
                        <a:pt x="188" y="310"/>
                      </a:lnTo>
                      <a:lnTo>
                        <a:pt x="187" y="299"/>
                      </a:lnTo>
                      <a:lnTo>
                        <a:pt x="188" y="289"/>
                      </a:lnTo>
                      <a:lnTo>
                        <a:pt x="192" y="279"/>
                      </a:lnTo>
                      <a:lnTo>
                        <a:pt x="194" y="274"/>
                      </a:lnTo>
                      <a:lnTo>
                        <a:pt x="198" y="270"/>
                      </a:lnTo>
                      <a:lnTo>
                        <a:pt x="203" y="267"/>
                      </a:lnTo>
                      <a:lnTo>
                        <a:pt x="208" y="266"/>
                      </a:lnTo>
                      <a:lnTo>
                        <a:pt x="214" y="266"/>
                      </a:lnTo>
                      <a:lnTo>
                        <a:pt x="216" y="263"/>
                      </a:lnTo>
                      <a:lnTo>
                        <a:pt x="219" y="261"/>
                      </a:lnTo>
                      <a:lnTo>
                        <a:pt x="220" y="257"/>
                      </a:lnTo>
                      <a:lnTo>
                        <a:pt x="234" y="190"/>
                      </a:lnTo>
                      <a:lnTo>
                        <a:pt x="249" y="189"/>
                      </a:lnTo>
                      <a:lnTo>
                        <a:pt x="265" y="189"/>
                      </a:lnTo>
                      <a:lnTo>
                        <a:pt x="278" y="186"/>
                      </a:lnTo>
                      <a:lnTo>
                        <a:pt x="291" y="184"/>
                      </a:lnTo>
                      <a:lnTo>
                        <a:pt x="301" y="181"/>
                      </a:lnTo>
                      <a:lnTo>
                        <a:pt x="310" y="179"/>
                      </a:lnTo>
                      <a:lnTo>
                        <a:pt x="319" y="175"/>
                      </a:lnTo>
                      <a:lnTo>
                        <a:pt x="327" y="171"/>
                      </a:lnTo>
                      <a:lnTo>
                        <a:pt x="338" y="163"/>
                      </a:lnTo>
                      <a:lnTo>
                        <a:pt x="348" y="156"/>
                      </a:lnTo>
                      <a:lnTo>
                        <a:pt x="355" y="147"/>
                      </a:lnTo>
                      <a:lnTo>
                        <a:pt x="360" y="139"/>
                      </a:lnTo>
                      <a:lnTo>
                        <a:pt x="365" y="147"/>
                      </a:lnTo>
                      <a:lnTo>
                        <a:pt x="373" y="156"/>
                      </a:lnTo>
                      <a:lnTo>
                        <a:pt x="382" y="163"/>
                      </a:lnTo>
                      <a:lnTo>
                        <a:pt x="395" y="171"/>
                      </a:lnTo>
                      <a:lnTo>
                        <a:pt x="402" y="175"/>
                      </a:lnTo>
                      <a:lnTo>
                        <a:pt x="410" y="179"/>
                      </a:lnTo>
                      <a:lnTo>
                        <a:pt x="420" y="181"/>
                      </a:lnTo>
                      <a:lnTo>
                        <a:pt x="431" y="184"/>
                      </a:lnTo>
                      <a:lnTo>
                        <a:pt x="442" y="186"/>
                      </a:lnTo>
                      <a:lnTo>
                        <a:pt x="456" y="189"/>
                      </a:lnTo>
                      <a:lnTo>
                        <a:pt x="470" y="190"/>
                      </a:lnTo>
                      <a:lnTo>
                        <a:pt x="487" y="190"/>
                      </a:lnTo>
                      <a:lnTo>
                        <a:pt x="500" y="257"/>
                      </a:lnTo>
                      <a:lnTo>
                        <a:pt x="501" y="261"/>
                      </a:lnTo>
                      <a:lnTo>
                        <a:pt x="504" y="263"/>
                      </a:lnTo>
                      <a:lnTo>
                        <a:pt x="508" y="266"/>
                      </a:lnTo>
                      <a:lnTo>
                        <a:pt x="511" y="266"/>
                      </a:lnTo>
                      <a:lnTo>
                        <a:pt x="518" y="267"/>
                      </a:lnTo>
                      <a:lnTo>
                        <a:pt x="523" y="270"/>
                      </a:lnTo>
                      <a:lnTo>
                        <a:pt x="527" y="274"/>
                      </a:lnTo>
                      <a:lnTo>
                        <a:pt x="529" y="279"/>
                      </a:lnTo>
                      <a:lnTo>
                        <a:pt x="533" y="289"/>
                      </a:lnTo>
                      <a:lnTo>
                        <a:pt x="533" y="299"/>
                      </a:lnTo>
                      <a:lnTo>
                        <a:pt x="533" y="310"/>
                      </a:lnTo>
                      <a:lnTo>
                        <a:pt x="529" y="321"/>
                      </a:lnTo>
                      <a:lnTo>
                        <a:pt x="527" y="325"/>
                      </a:lnTo>
                      <a:lnTo>
                        <a:pt x="523" y="329"/>
                      </a:lnTo>
                      <a:lnTo>
                        <a:pt x="518" y="331"/>
                      </a:lnTo>
                      <a:lnTo>
                        <a:pt x="511" y="333"/>
                      </a:lnTo>
                      <a:lnTo>
                        <a:pt x="508" y="334"/>
                      </a:lnTo>
                      <a:lnTo>
                        <a:pt x="504" y="337"/>
                      </a:lnTo>
                      <a:lnTo>
                        <a:pt x="501" y="340"/>
                      </a:lnTo>
                      <a:lnTo>
                        <a:pt x="500" y="346"/>
                      </a:lnTo>
                      <a:lnTo>
                        <a:pt x="499" y="361"/>
                      </a:lnTo>
                      <a:lnTo>
                        <a:pt x="496" y="375"/>
                      </a:lnTo>
                      <a:lnTo>
                        <a:pt x="491" y="389"/>
                      </a:lnTo>
                      <a:lnTo>
                        <a:pt x="483" y="402"/>
                      </a:lnTo>
                      <a:lnTo>
                        <a:pt x="476" y="415"/>
                      </a:lnTo>
                      <a:lnTo>
                        <a:pt x="467" y="426"/>
                      </a:lnTo>
                      <a:lnTo>
                        <a:pt x="456" y="437"/>
                      </a:lnTo>
                      <a:lnTo>
                        <a:pt x="445" y="446"/>
                      </a:lnTo>
                      <a:lnTo>
                        <a:pt x="434" y="455"/>
                      </a:lnTo>
                      <a:lnTo>
                        <a:pt x="422" y="462"/>
                      </a:lnTo>
                      <a:lnTo>
                        <a:pt x="410" y="469"/>
                      </a:lnTo>
                      <a:lnTo>
                        <a:pt x="398" y="474"/>
                      </a:lnTo>
                      <a:lnTo>
                        <a:pt x="388" y="479"/>
                      </a:lnTo>
                      <a:lnTo>
                        <a:pt x="378" y="482"/>
                      </a:lnTo>
                      <a:lnTo>
                        <a:pt x="369" y="484"/>
                      </a:lnTo>
                      <a:lnTo>
                        <a:pt x="360" y="484"/>
                      </a:lnTo>
                      <a:close/>
                      <a:moveTo>
                        <a:pt x="633" y="507"/>
                      </a:moveTo>
                      <a:lnTo>
                        <a:pt x="468" y="457"/>
                      </a:lnTo>
                      <a:lnTo>
                        <a:pt x="478" y="447"/>
                      </a:lnTo>
                      <a:lnTo>
                        <a:pt x="488" y="437"/>
                      </a:lnTo>
                      <a:lnTo>
                        <a:pt x="497" y="425"/>
                      </a:lnTo>
                      <a:lnTo>
                        <a:pt x="505" y="412"/>
                      </a:lnTo>
                      <a:lnTo>
                        <a:pt x="511" y="400"/>
                      </a:lnTo>
                      <a:lnTo>
                        <a:pt x="518" y="385"/>
                      </a:lnTo>
                      <a:lnTo>
                        <a:pt x="522" y="371"/>
                      </a:lnTo>
                      <a:lnTo>
                        <a:pt x="523" y="356"/>
                      </a:lnTo>
                      <a:lnTo>
                        <a:pt x="532" y="352"/>
                      </a:lnTo>
                      <a:lnTo>
                        <a:pt x="538" y="348"/>
                      </a:lnTo>
                      <a:lnTo>
                        <a:pt x="545" y="342"/>
                      </a:lnTo>
                      <a:lnTo>
                        <a:pt x="549" y="334"/>
                      </a:lnTo>
                      <a:lnTo>
                        <a:pt x="553" y="326"/>
                      </a:lnTo>
                      <a:lnTo>
                        <a:pt x="555" y="317"/>
                      </a:lnTo>
                      <a:lnTo>
                        <a:pt x="558" y="308"/>
                      </a:lnTo>
                      <a:lnTo>
                        <a:pt x="558" y="299"/>
                      </a:lnTo>
                      <a:lnTo>
                        <a:pt x="556" y="286"/>
                      </a:lnTo>
                      <a:lnTo>
                        <a:pt x="554" y="275"/>
                      </a:lnTo>
                      <a:lnTo>
                        <a:pt x="569" y="164"/>
                      </a:lnTo>
                      <a:lnTo>
                        <a:pt x="569" y="153"/>
                      </a:lnTo>
                      <a:lnTo>
                        <a:pt x="567" y="129"/>
                      </a:lnTo>
                      <a:lnTo>
                        <a:pt x="563" y="112"/>
                      </a:lnTo>
                      <a:lnTo>
                        <a:pt x="556" y="95"/>
                      </a:lnTo>
                      <a:lnTo>
                        <a:pt x="551" y="86"/>
                      </a:lnTo>
                      <a:lnTo>
                        <a:pt x="546" y="77"/>
                      </a:lnTo>
                      <a:lnTo>
                        <a:pt x="540" y="68"/>
                      </a:lnTo>
                      <a:lnTo>
                        <a:pt x="532" y="59"/>
                      </a:lnTo>
                      <a:lnTo>
                        <a:pt x="526" y="51"/>
                      </a:lnTo>
                      <a:lnTo>
                        <a:pt x="518" y="45"/>
                      </a:lnTo>
                      <a:lnTo>
                        <a:pt x="510" y="39"/>
                      </a:lnTo>
                      <a:lnTo>
                        <a:pt x="501" y="34"/>
                      </a:lnTo>
                      <a:lnTo>
                        <a:pt x="483" y="23"/>
                      </a:lnTo>
                      <a:lnTo>
                        <a:pt x="463" y="14"/>
                      </a:lnTo>
                      <a:lnTo>
                        <a:pt x="440" y="8"/>
                      </a:lnTo>
                      <a:lnTo>
                        <a:pt x="415" y="4"/>
                      </a:lnTo>
                      <a:lnTo>
                        <a:pt x="388" y="0"/>
                      </a:lnTo>
                      <a:lnTo>
                        <a:pt x="360" y="0"/>
                      </a:lnTo>
                      <a:lnTo>
                        <a:pt x="332" y="0"/>
                      </a:lnTo>
                      <a:lnTo>
                        <a:pt x="306" y="4"/>
                      </a:lnTo>
                      <a:lnTo>
                        <a:pt x="280" y="8"/>
                      </a:lnTo>
                      <a:lnTo>
                        <a:pt x="258" y="14"/>
                      </a:lnTo>
                      <a:lnTo>
                        <a:pt x="238" y="23"/>
                      </a:lnTo>
                      <a:lnTo>
                        <a:pt x="219" y="34"/>
                      </a:lnTo>
                      <a:lnTo>
                        <a:pt x="211" y="39"/>
                      </a:lnTo>
                      <a:lnTo>
                        <a:pt x="203" y="45"/>
                      </a:lnTo>
                      <a:lnTo>
                        <a:pt x="196" y="51"/>
                      </a:lnTo>
                      <a:lnTo>
                        <a:pt x="188" y="59"/>
                      </a:lnTo>
                      <a:lnTo>
                        <a:pt x="181" y="68"/>
                      </a:lnTo>
                      <a:lnTo>
                        <a:pt x="175" y="77"/>
                      </a:lnTo>
                      <a:lnTo>
                        <a:pt x="169" y="86"/>
                      </a:lnTo>
                      <a:lnTo>
                        <a:pt x="165" y="95"/>
                      </a:lnTo>
                      <a:lnTo>
                        <a:pt x="158" y="112"/>
                      </a:lnTo>
                      <a:lnTo>
                        <a:pt x="154" y="129"/>
                      </a:lnTo>
                      <a:lnTo>
                        <a:pt x="151" y="154"/>
                      </a:lnTo>
                      <a:lnTo>
                        <a:pt x="152" y="164"/>
                      </a:lnTo>
                      <a:lnTo>
                        <a:pt x="167" y="275"/>
                      </a:lnTo>
                      <a:lnTo>
                        <a:pt x="163" y="286"/>
                      </a:lnTo>
                      <a:lnTo>
                        <a:pt x="162" y="299"/>
                      </a:lnTo>
                      <a:lnTo>
                        <a:pt x="163" y="308"/>
                      </a:lnTo>
                      <a:lnTo>
                        <a:pt x="165" y="317"/>
                      </a:lnTo>
                      <a:lnTo>
                        <a:pt x="167" y="326"/>
                      </a:lnTo>
                      <a:lnTo>
                        <a:pt x="171" y="334"/>
                      </a:lnTo>
                      <a:lnTo>
                        <a:pt x="176" y="342"/>
                      </a:lnTo>
                      <a:lnTo>
                        <a:pt x="183" y="348"/>
                      </a:lnTo>
                      <a:lnTo>
                        <a:pt x="189" y="352"/>
                      </a:lnTo>
                      <a:lnTo>
                        <a:pt x="197" y="356"/>
                      </a:lnTo>
                      <a:lnTo>
                        <a:pt x="199" y="371"/>
                      </a:lnTo>
                      <a:lnTo>
                        <a:pt x="203" y="385"/>
                      </a:lnTo>
                      <a:lnTo>
                        <a:pt x="208" y="400"/>
                      </a:lnTo>
                      <a:lnTo>
                        <a:pt x="216" y="412"/>
                      </a:lnTo>
                      <a:lnTo>
                        <a:pt x="224" y="425"/>
                      </a:lnTo>
                      <a:lnTo>
                        <a:pt x="233" y="437"/>
                      </a:lnTo>
                      <a:lnTo>
                        <a:pt x="243" y="448"/>
                      </a:lnTo>
                      <a:lnTo>
                        <a:pt x="253" y="459"/>
                      </a:lnTo>
                      <a:lnTo>
                        <a:pt x="86" y="509"/>
                      </a:lnTo>
                      <a:lnTo>
                        <a:pt x="77" y="513"/>
                      </a:lnTo>
                      <a:lnTo>
                        <a:pt x="68" y="516"/>
                      </a:lnTo>
                      <a:lnTo>
                        <a:pt x="59" y="523"/>
                      </a:lnTo>
                      <a:lnTo>
                        <a:pt x="52" y="528"/>
                      </a:lnTo>
                      <a:lnTo>
                        <a:pt x="44" y="534"/>
                      </a:lnTo>
                      <a:lnTo>
                        <a:pt x="36" y="542"/>
                      </a:lnTo>
                      <a:lnTo>
                        <a:pt x="30" y="550"/>
                      </a:lnTo>
                      <a:lnTo>
                        <a:pt x="23" y="559"/>
                      </a:lnTo>
                      <a:lnTo>
                        <a:pt x="18" y="566"/>
                      </a:lnTo>
                      <a:lnTo>
                        <a:pt x="13" y="575"/>
                      </a:lnTo>
                      <a:lnTo>
                        <a:pt x="9" y="586"/>
                      </a:lnTo>
                      <a:lnTo>
                        <a:pt x="7" y="595"/>
                      </a:lnTo>
                      <a:lnTo>
                        <a:pt x="3" y="605"/>
                      </a:lnTo>
                      <a:lnTo>
                        <a:pt x="2" y="615"/>
                      </a:lnTo>
                      <a:lnTo>
                        <a:pt x="0" y="626"/>
                      </a:lnTo>
                      <a:lnTo>
                        <a:pt x="0" y="637"/>
                      </a:lnTo>
                      <a:lnTo>
                        <a:pt x="0" y="721"/>
                      </a:lnTo>
                      <a:lnTo>
                        <a:pt x="721" y="721"/>
                      </a:lnTo>
                      <a:lnTo>
                        <a:pt x="721" y="637"/>
                      </a:lnTo>
                      <a:lnTo>
                        <a:pt x="721" y="626"/>
                      </a:lnTo>
                      <a:lnTo>
                        <a:pt x="720" y="615"/>
                      </a:lnTo>
                      <a:lnTo>
                        <a:pt x="717" y="605"/>
                      </a:lnTo>
                      <a:lnTo>
                        <a:pt x="714" y="595"/>
                      </a:lnTo>
                      <a:lnTo>
                        <a:pt x="711" y="586"/>
                      </a:lnTo>
                      <a:lnTo>
                        <a:pt x="707" y="575"/>
                      </a:lnTo>
                      <a:lnTo>
                        <a:pt x="702" y="566"/>
                      </a:lnTo>
                      <a:lnTo>
                        <a:pt x="696" y="559"/>
                      </a:lnTo>
                      <a:lnTo>
                        <a:pt x="690" y="550"/>
                      </a:lnTo>
                      <a:lnTo>
                        <a:pt x="684" y="542"/>
                      </a:lnTo>
                      <a:lnTo>
                        <a:pt x="677" y="534"/>
                      </a:lnTo>
                      <a:lnTo>
                        <a:pt x="669" y="528"/>
                      </a:lnTo>
                      <a:lnTo>
                        <a:pt x="660" y="522"/>
                      </a:lnTo>
                      <a:lnTo>
                        <a:pt x="653" y="516"/>
                      </a:lnTo>
                      <a:lnTo>
                        <a:pt x="644" y="511"/>
                      </a:lnTo>
                      <a:lnTo>
                        <a:pt x="633" y="5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3481">
                  <a:extLst>
                    <a:ext uri="{FF2B5EF4-FFF2-40B4-BE49-F238E27FC236}">
                      <a16:creationId xmlns:a16="http://schemas.microsoft.com/office/drawing/2014/main" id="{95C0E444-9F6E-48BA-A286-FF7F063AC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31550" y="7169150"/>
                  <a:ext cx="33337" cy="15875"/>
                </a:xfrm>
                <a:custGeom>
                  <a:avLst/>
                  <a:gdLst>
                    <a:gd name="T0" fmla="*/ 46 w 85"/>
                    <a:gd name="T1" fmla="*/ 0 h 40"/>
                    <a:gd name="T2" fmla="*/ 43 w 85"/>
                    <a:gd name="T3" fmla="*/ 0 h 40"/>
                    <a:gd name="T4" fmla="*/ 39 w 85"/>
                    <a:gd name="T5" fmla="*/ 0 h 40"/>
                    <a:gd name="T6" fmla="*/ 30 w 85"/>
                    <a:gd name="T7" fmla="*/ 0 h 40"/>
                    <a:gd name="T8" fmla="*/ 22 w 85"/>
                    <a:gd name="T9" fmla="*/ 1 h 40"/>
                    <a:gd name="T10" fmla="*/ 14 w 85"/>
                    <a:gd name="T11" fmla="*/ 4 h 40"/>
                    <a:gd name="T12" fmla="*/ 8 w 85"/>
                    <a:gd name="T13" fmla="*/ 8 h 40"/>
                    <a:gd name="T14" fmla="*/ 4 w 85"/>
                    <a:gd name="T15" fmla="*/ 12 h 40"/>
                    <a:gd name="T16" fmla="*/ 3 w 85"/>
                    <a:gd name="T17" fmla="*/ 17 h 40"/>
                    <a:gd name="T18" fmla="*/ 0 w 85"/>
                    <a:gd name="T19" fmla="*/ 22 h 40"/>
                    <a:gd name="T20" fmla="*/ 0 w 85"/>
                    <a:gd name="T21" fmla="*/ 27 h 40"/>
                    <a:gd name="T22" fmla="*/ 1 w 85"/>
                    <a:gd name="T23" fmla="*/ 32 h 40"/>
                    <a:gd name="T24" fmla="*/ 4 w 85"/>
                    <a:gd name="T25" fmla="*/ 36 h 40"/>
                    <a:gd name="T26" fmla="*/ 8 w 85"/>
                    <a:gd name="T27" fmla="*/ 38 h 40"/>
                    <a:gd name="T28" fmla="*/ 13 w 85"/>
                    <a:gd name="T29" fmla="*/ 40 h 40"/>
                    <a:gd name="T30" fmla="*/ 17 w 85"/>
                    <a:gd name="T31" fmla="*/ 38 h 40"/>
                    <a:gd name="T32" fmla="*/ 21 w 85"/>
                    <a:gd name="T33" fmla="*/ 36 h 40"/>
                    <a:gd name="T34" fmla="*/ 23 w 85"/>
                    <a:gd name="T35" fmla="*/ 32 h 40"/>
                    <a:gd name="T36" fmla="*/ 25 w 85"/>
                    <a:gd name="T37" fmla="*/ 27 h 40"/>
                    <a:gd name="T38" fmla="*/ 25 w 85"/>
                    <a:gd name="T39" fmla="*/ 26 h 40"/>
                    <a:gd name="T40" fmla="*/ 25 w 85"/>
                    <a:gd name="T41" fmla="*/ 26 h 40"/>
                    <a:gd name="T42" fmla="*/ 31 w 85"/>
                    <a:gd name="T43" fmla="*/ 24 h 40"/>
                    <a:gd name="T44" fmla="*/ 39 w 85"/>
                    <a:gd name="T45" fmla="*/ 24 h 40"/>
                    <a:gd name="T46" fmla="*/ 43 w 85"/>
                    <a:gd name="T47" fmla="*/ 24 h 40"/>
                    <a:gd name="T48" fmla="*/ 46 w 85"/>
                    <a:gd name="T49" fmla="*/ 24 h 40"/>
                    <a:gd name="T50" fmla="*/ 55 w 85"/>
                    <a:gd name="T51" fmla="*/ 24 h 40"/>
                    <a:gd name="T52" fmla="*/ 61 w 85"/>
                    <a:gd name="T53" fmla="*/ 24 h 40"/>
                    <a:gd name="T54" fmla="*/ 61 w 85"/>
                    <a:gd name="T55" fmla="*/ 26 h 40"/>
                    <a:gd name="T56" fmla="*/ 61 w 85"/>
                    <a:gd name="T57" fmla="*/ 27 h 40"/>
                    <a:gd name="T58" fmla="*/ 62 w 85"/>
                    <a:gd name="T59" fmla="*/ 32 h 40"/>
                    <a:gd name="T60" fmla="*/ 64 w 85"/>
                    <a:gd name="T61" fmla="*/ 36 h 40"/>
                    <a:gd name="T62" fmla="*/ 68 w 85"/>
                    <a:gd name="T63" fmla="*/ 38 h 40"/>
                    <a:gd name="T64" fmla="*/ 73 w 85"/>
                    <a:gd name="T65" fmla="*/ 40 h 40"/>
                    <a:gd name="T66" fmla="*/ 77 w 85"/>
                    <a:gd name="T67" fmla="*/ 38 h 40"/>
                    <a:gd name="T68" fmla="*/ 81 w 85"/>
                    <a:gd name="T69" fmla="*/ 36 h 40"/>
                    <a:gd name="T70" fmla="*/ 84 w 85"/>
                    <a:gd name="T71" fmla="*/ 32 h 40"/>
                    <a:gd name="T72" fmla="*/ 85 w 85"/>
                    <a:gd name="T73" fmla="*/ 27 h 40"/>
                    <a:gd name="T74" fmla="*/ 85 w 85"/>
                    <a:gd name="T75" fmla="*/ 22 h 40"/>
                    <a:gd name="T76" fmla="*/ 84 w 85"/>
                    <a:gd name="T77" fmla="*/ 17 h 40"/>
                    <a:gd name="T78" fmla="*/ 81 w 85"/>
                    <a:gd name="T79" fmla="*/ 12 h 40"/>
                    <a:gd name="T80" fmla="*/ 79 w 85"/>
                    <a:gd name="T81" fmla="*/ 8 h 40"/>
                    <a:gd name="T82" fmla="*/ 71 w 85"/>
                    <a:gd name="T83" fmla="*/ 4 h 40"/>
                    <a:gd name="T84" fmla="*/ 63 w 85"/>
                    <a:gd name="T85" fmla="*/ 1 h 40"/>
                    <a:gd name="T86" fmla="*/ 55 w 85"/>
                    <a:gd name="T87" fmla="*/ 0 h 40"/>
                    <a:gd name="T88" fmla="*/ 46 w 85"/>
                    <a:gd name="T8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5" h="40">
                      <a:moveTo>
                        <a:pt x="46" y="0"/>
                      </a:moveTo>
                      <a:lnTo>
                        <a:pt x="43" y="0"/>
                      </a:lnTo>
                      <a:lnTo>
                        <a:pt x="39" y="0"/>
                      </a:lnTo>
                      <a:lnTo>
                        <a:pt x="30" y="0"/>
                      </a:lnTo>
                      <a:lnTo>
                        <a:pt x="22" y="1"/>
                      </a:lnTo>
                      <a:lnTo>
                        <a:pt x="14" y="4"/>
                      </a:lnTo>
                      <a:lnTo>
                        <a:pt x="8" y="8"/>
                      </a:lnTo>
                      <a:lnTo>
                        <a:pt x="4" y="12"/>
                      </a:lnTo>
                      <a:lnTo>
                        <a:pt x="3" y="17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1" y="32"/>
                      </a:lnTo>
                      <a:lnTo>
                        <a:pt x="4" y="36"/>
                      </a:lnTo>
                      <a:lnTo>
                        <a:pt x="8" y="38"/>
                      </a:lnTo>
                      <a:lnTo>
                        <a:pt x="13" y="40"/>
                      </a:lnTo>
                      <a:lnTo>
                        <a:pt x="17" y="38"/>
                      </a:lnTo>
                      <a:lnTo>
                        <a:pt x="21" y="36"/>
                      </a:lnTo>
                      <a:lnTo>
                        <a:pt x="23" y="32"/>
                      </a:lnTo>
                      <a:lnTo>
                        <a:pt x="25" y="27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31" y="24"/>
                      </a:lnTo>
                      <a:lnTo>
                        <a:pt x="39" y="24"/>
                      </a:lnTo>
                      <a:lnTo>
                        <a:pt x="43" y="24"/>
                      </a:lnTo>
                      <a:lnTo>
                        <a:pt x="46" y="24"/>
                      </a:lnTo>
                      <a:lnTo>
                        <a:pt x="55" y="24"/>
                      </a:lnTo>
                      <a:lnTo>
                        <a:pt x="61" y="24"/>
                      </a:lnTo>
                      <a:lnTo>
                        <a:pt x="61" y="26"/>
                      </a:lnTo>
                      <a:lnTo>
                        <a:pt x="61" y="27"/>
                      </a:lnTo>
                      <a:lnTo>
                        <a:pt x="62" y="32"/>
                      </a:lnTo>
                      <a:lnTo>
                        <a:pt x="64" y="36"/>
                      </a:lnTo>
                      <a:lnTo>
                        <a:pt x="68" y="38"/>
                      </a:lnTo>
                      <a:lnTo>
                        <a:pt x="73" y="40"/>
                      </a:lnTo>
                      <a:lnTo>
                        <a:pt x="77" y="38"/>
                      </a:lnTo>
                      <a:lnTo>
                        <a:pt x="81" y="36"/>
                      </a:lnTo>
                      <a:lnTo>
                        <a:pt x="84" y="32"/>
                      </a:lnTo>
                      <a:lnTo>
                        <a:pt x="85" y="27"/>
                      </a:lnTo>
                      <a:lnTo>
                        <a:pt x="85" y="22"/>
                      </a:lnTo>
                      <a:lnTo>
                        <a:pt x="84" y="17"/>
                      </a:lnTo>
                      <a:lnTo>
                        <a:pt x="81" y="12"/>
                      </a:lnTo>
                      <a:lnTo>
                        <a:pt x="79" y="8"/>
                      </a:lnTo>
                      <a:lnTo>
                        <a:pt x="71" y="4"/>
                      </a:lnTo>
                      <a:lnTo>
                        <a:pt x="63" y="1"/>
                      </a:lnTo>
                      <a:lnTo>
                        <a:pt x="55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3482">
                  <a:extLst>
                    <a:ext uri="{FF2B5EF4-FFF2-40B4-BE49-F238E27FC236}">
                      <a16:creationId xmlns:a16="http://schemas.microsoft.com/office/drawing/2014/main" id="{522A75F2-F754-4CD6-9B3A-70E5D0A74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79175" y="7169150"/>
                  <a:ext cx="33337" cy="15875"/>
                </a:xfrm>
                <a:custGeom>
                  <a:avLst/>
                  <a:gdLst>
                    <a:gd name="T0" fmla="*/ 46 w 84"/>
                    <a:gd name="T1" fmla="*/ 0 h 40"/>
                    <a:gd name="T2" fmla="*/ 41 w 84"/>
                    <a:gd name="T3" fmla="*/ 0 h 40"/>
                    <a:gd name="T4" fmla="*/ 37 w 84"/>
                    <a:gd name="T5" fmla="*/ 0 h 40"/>
                    <a:gd name="T6" fmla="*/ 30 w 84"/>
                    <a:gd name="T7" fmla="*/ 0 h 40"/>
                    <a:gd name="T8" fmla="*/ 21 w 84"/>
                    <a:gd name="T9" fmla="*/ 1 h 40"/>
                    <a:gd name="T10" fmla="*/ 13 w 84"/>
                    <a:gd name="T11" fmla="*/ 4 h 40"/>
                    <a:gd name="T12" fmla="*/ 7 w 84"/>
                    <a:gd name="T13" fmla="*/ 8 h 40"/>
                    <a:gd name="T14" fmla="*/ 4 w 84"/>
                    <a:gd name="T15" fmla="*/ 12 h 40"/>
                    <a:gd name="T16" fmla="*/ 1 w 84"/>
                    <a:gd name="T17" fmla="*/ 17 h 40"/>
                    <a:gd name="T18" fmla="*/ 0 w 84"/>
                    <a:gd name="T19" fmla="*/ 22 h 40"/>
                    <a:gd name="T20" fmla="*/ 0 w 84"/>
                    <a:gd name="T21" fmla="*/ 27 h 40"/>
                    <a:gd name="T22" fmla="*/ 0 w 84"/>
                    <a:gd name="T23" fmla="*/ 32 h 40"/>
                    <a:gd name="T24" fmla="*/ 3 w 84"/>
                    <a:gd name="T25" fmla="*/ 36 h 40"/>
                    <a:gd name="T26" fmla="*/ 7 w 84"/>
                    <a:gd name="T27" fmla="*/ 38 h 40"/>
                    <a:gd name="T28" fmla="*/ 12 w 84"/>
                    <a:gd name="T29" fmla="*/ 40 h 40"/>
                    <a:gd name="T30" fmla="*/ 17 w 84"/>
                    <a:gd name="T31" fmla="*/ 38 h 40"/>
                    <a:gd name="T32" fmla="*/ 21 w 84"/>
                    <a:gd name="T33" fmla="*/ 36 h 40"/>
                    <a:gd name="T34" fmla="*/ 23 w 84"/>
                    <a:gd name="T35" fmla="*/ 32 h 40"/>
                    <a:gd name="T36" fmla="*/ 23 w 84"/>
                    <a:gd name="T37" fmla="*/ 27 h 40"/>
                    <a:gd name="T38" fmla="*/ 23 w 84"/>
                    <a:gd name="T39" fmla="*/ 26 h 40"/>
                    <a:gd name="T40" fmla="*/ 23 w 84"/>
                    <a:gd name="T41" fmla="*/ 26 h 40"/>
                    <a:gd name="T42" fmla="*/ 30 w 84"/>
                    <a:gd name="T43" fmla="*/ 24 h 40"/>
                    <a:gd name="T44" fmla="*/ 37 w 84"/>
                    <a:gd name="T45" fmla="*/ 24 h 40"/>
                    <a:gd name="T46" fmla="*/ 41 w 84"/>
                    <a:gd name="T47" fmla="*/ 24 h 40"/>
                    <a:gd name="T48" fmla="*/ 46 w 84"/>
                    <a:gd name="T49" fmla="*/ 24 h 40"/>
                    <a:gd name="T50" fmla="*/ 54 w 84"/>
                    <a:gd name="T51" fmla="*/ 24 h 40"/>
                    <a:gd name="T52" fmla="*/ 61 w 84"/>
                    <a:gd name="T53" fmla="*/ 24 h 40"/>
                    <a:gd name="T54" fmla="*/ 61 w 84"/>
                    <a:gd name="T55" fmla="*/ 26 h 40"/>
                    <a:gd name="T56" fmla="*/ 61 w 84"/>
                    <a:gd name="T57" fmla="*/ 27 h 40"/>
                    <a:gd name="T58" fmla="*/ 61 w 84"/>
                    <a:gd name="T59" fmla="*/ 32 h 40"/>
                    <a:gd name="T60" fmla="*/ 63 w 84"/>
                    <a:gd name="T61" fmla="*/ 36 h 40"/>
                    <a:gd name="T62" fmla="*/ 67 w 84"/>
                    <a:gd name="T63" fmla="*/ 38 h 40"/>
                    <a:gd name="T64" fmla="*/ 72 w 84"/>
                    <a:gd name="T65" fmla="*/ 40 h 40"/>
                    <a:gd name="T66" fmla="*/ 77 w 84"/>
                    <a:gd name="T67" fmla="*/ 38 h 40"/>
                    <a:gd name="T68" fmla="*/ 81 w 84"/>
                    <a:gd name="T69" fmla="*/ 36 h 40"/>
                    <a:gd name="T70" fmla="*/ 84 w 84"/>
                    <a:gd name="T71" fmla="*/ 32 h 40"/>
                    <a:gd name="T72" fmla="*/ 84 w 84"/>
                    <a:gd name="T73" fmla="*/ 27 h 40"/>
                    <a:gd name="T74" fmla="*/ 84 w 84"/>
                    <a:gd name="T75" fmla="*/ 22 h 40"/>
                    <a:gd name="T76" fmla="*/ 82 w 84"/>
                    <a:gd name="T77" fmla="*/ 17 h 40"/>
                    <a:gd name="T78" fmla="*/ 80 w 84"/>
                    <a:gd name="T79" fmla="*/ 12 h 40"/>
                    <a:gd name="T80" fmla="*/ 77 w 84"/>
                    <a:gd name="T81" fmla="*/ 8 h 40"/>
                    <a:gd name="T82" fmla="*/ 71 w 84"/>
                    <a:gd name="T83" fmla="*/ 4 h 40"/>
                    <a:gd name="T84" fmla="*/ 63 w 84"/>
                    <a:gd name="T85" fmla="*/ 1 h 40"/>
                    <a:gd name="T86" fmla="*/ 54 w 84"/>
                    <a:gd name="T87" fmla="*/ 0 h 40"/>
                    <a:gd name="T88" fmla="*/ 46 w 84"/>
                    <a:gd name="T8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84" h="40">
                      <a:moveTo>
                        <a:pt x="46" y="0"/>
                      </a:moveTo>
                      <a:lnTo>
                        <a:pt x="41" y="0"/>
                      </a:lnTo>
                      <a:lnTo>
                        <a:pt x="37" y="0"/>
                      </a:lnTo>
                      <a:lnTo>
                        <a:pt x="30" y="0"/>
                      </a:lnTo>
                      <a:lnTo>
                        <a:pt x="21" y="1"/>
                      </a:lnTo>
                      <a:lnTo>
                        <a:pt x="13" y="4"/>
                      </a:lnTo>
                      <a:lnTo>
                        <a:pt x="7" y="8"/>
                      </a:lnTo>
                      <a:lnTo>
                        <a:pt x="4" y="12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27"/>
                      </a:lnTo>
                      <a:lnTo>
                        <a:pt x="0" y="32"/>
                      </a:lnTo>
                      <a:lnTo>
                        <a:pt x="3" y="36"/>
                      </a:lnTo>
                      <a:lnTo>
                        <a:pt x="7" y="38"/>
                      </a:lnTo>
                      <a:lnTo>
                        <a:pt x="12" y="40"/>
                      </a:lnTo>
                      <a:lnTo>
                        <a:pt x="17" y="38"/>
                      </a:lnTo>
                      <a:lnTo>
                        <a:pt x="21" y="36"/>
                      </a:lnTo>
                      <a:lnTo>
                        <a:pt x="23" y="32"/>
                      </a:lnTo>
                      <a:lnTo>
                        <a:pt x="23" y="27"/>
                      </a:lnTo>
                      <a:lnTo>
                        <a:pt x="23" y="26"/>
                      </a:lnTo>
                      <a:lnTo>
                        <a:pt x="23" y="26"/>
                      </a:lnTo>
                      <a:lnTo>
                        <a:pt x="30" y="24"/>
                      </a:lnTo>
                      <a:lnTo>
                        <a:pt x="37" y="24"/>
                      </a:lnTo>
                      <a:lnTo>
                        <a:pt x="41" y="24"/>
                      </a:lnTo>
                      <a:lnTo>
                        <a:pt x="46" y="24"/>
                      </a:lnTo>
                      <a:lnTo>
                        <a:pt x="54" y="24"/>
                      </a:lnTo>
                      <a:lnTo>
                        <a:pt x="61" y="24"/>
                      </a:lnTo>
                      <a:lnTo>
                        <a:pt x="61" y="26"/>
                      </a:lnTo>
                      <a:lnTo>
                        <a:pt x="61" y="27"/>
                      </a:lnTo>
                      <a:lnTo>
                        <a:pt x="61" y="32"/>
                      </a:lnTo>
                      <a:lnTo>
                        <a:pt x="63" y="36"/>
                      </a:lnTo>
                      <a:lnTo>
                        <a:pt x="67" y="38"/>
                      </a:lnTo>
                      <a:lnTo>
                        <a:pt x="72" y="40"/>
                      </a:lnTo>
                      <a:lnTo>
                        <a:pt x="77" y="38"/>
                      </a:lnTo>
                      <a:lnTo>
                        <a:pt x="81" y="36"/>
                      </a:lnTo>
                      <a:lnTo>
                        <a:pt x="84" y="32"/>
                      </a:lnTo>
                      <a:lnTo>
                        <a:pt x="84" y="27"/>
                      </a:lnTo>
                      <a:lnTo>
                        <a:pt x="84" y="22"/>
                      </a:lnTo>
                      <a:lnTo>
                        <a:pt x="82" y="17"/>
                      </a:lnTo>
                      <a:lnTo>
                        <a:pt x="80" y="12"/>
                      </a:lnTo>
                      <a:lnTo>
                        <a:pt x="77" y="8"/>
                      </a:lnTo>
                      <a:lnTo>
                        <a:pt x="71" y="4"/>
                      </a:lnTo>
                      <a:lnTo>
                        <a:pt x="63" y="1"/>
                      </a:lnTo>
                      <a:lnTo>
                        <a:pt x="54" y="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96">
                <a:extLst>
                  <a:ext uri="{FF2B5EF4-FFF2-40B4-BE49-F238E27FC236}">
                    <a16:creationId xmlns:a16="http://schemas.microsoft.com/office/drawing/2014/main" id="{8DF1DB4D-0ADB-4692-8DA3-A3EFF829112F}"/>
                  </a:ext>
                </a:extLst>
              </p:cNvPr>
              <p:cNvGrpSpPr/>
              <p:nvPr/>
            </p:nvGrpSpPr>
            <p:grpSpPr>
              <a:xfrm>
                <a:off x="8628355" y="736694"/>
                <a:ext cx="644014" cy="644014"/>
                <a:chOff x="1454150" y="788988"/>
                <a:chExt cx="287338" cy="287338"/>
              </a:xfrm>
              <a:solidFill>
                <a:srgbClr val="FFBE00"/>
              </a:solidFill>
            </p:grpSpPr>
            <p:sp>
              <p:nvSpPr>
                <p:cNvPr id="160" name="Freeform 1595">
                  <a:extLst>
                    <a:ext uri="{FF2B5EF4-FFF2-40B4-BE49-F238E27FC236}">
                      <a16:creationId xmlns:a16="http://schemas.microsoft.com/office/drawing/2014/main" id="{5E3AB62E-CFE2-454E-A74B-D040DBF688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54150" y="979488"/>
                  <a:ext cx="287338" cy="96838"/>
                </a:xfrm>
                <a:custGeom>
                  <a:avLst/>
                  <a:gdLst>
                    <a:gd name="T0" fmla="*/ 453 w 905"/>
                    <a:gd name="T1" fmla="*/ 61 h 302"/>
                    <a:gd name="T2" fmla="*/ 317 w 905"/>
                    <a:gd name="T3" fmla="*/ 120 h 302"/>
                    <a:gd name="T4" fmla="*/ 100 w 905"/>
                    <a:gd name="T5" fmla="*/ 119 h 302"/>
                    <a:gd name="T6" fmla="*/ 93 w 905"/>
                    <a:gd name="T7" fmla="*/ 114 h 302"/>
                    <a:gd name="T8" fmla="*/ 91 w 905"/>
                    <a:gd name="T9" fmla="*/ 106 h 302"/>
                    <a:gd name="T10" fmla="*/ 93 w 905"/>
                    <a:gd name="T11" fmla="*/ 97 h 302"/>
                    <a:gd name="T12" fmla="*/ 100 w 905"/>
                    <a:gd name="T13" fmla="*/ 92 h 302"/>
                    <a:gd name="T14" fmla="*/ 317 w 905"/>
                    <a:gd name="T15" fmla="*/ 90 h 302"/>
                    <a:gd name="T16" fmla="*/ 326 w 905"/>
                    <a:gd name="T17" fmla="*/ 93 h 302"/>
                    <a:gd name="T18" fmla="*/ 331 w 905"/>
                    <a:gd name="T19" fmla="*/ 99 h 302"/>
                    <a:gd name="T20" fmla="*/ 331 w 905"/>
                    <a:gd name="T21" fmla="*/ 108 h 302"/>
                    <a:gd name="T22" fmla="*/ 328 w 905"/>
                    <a:gd name="T23" fmla="*/ 116 h 302"/>
                    <a:gd name="T24" fmla="*/ 320 w 905"/>
                    <a:gd name="T25" fmla="*/ 120 h 302"/>
                    <a:gd name="T26" fmla="*/ 196 w 905"/>
                    <a:gd name="T27" fmla="*/ 181 h 302"/>
                    <a:gd name="T28" fmla="*/ 100 w 905"/>
                    <a:gd name="T29" fmla="*/ 180 h 302"/>
                    <a:gd name="T30" fmla="*/ 93 w 905"/>
                    <a:gd name="T31" fmla="*/ 175 h 302"/>
                    <a:gd name="T32" fmla="*/ 91 w 905"/>
                    <a:gd name="T33" fmla="*/ 166 h 302"/>
                    <a:gd name="T34" fmla="*/ 93 w 905"/>
                    <a:gd name="T35" fmla="*/ 158 h 302"/>
                    <a:gd name="T36" fmla="*/ 100 w 905"/>
                    <a:gd name="T37" fmla="*/ 152 h 302"/>
                    <a:gd name="T38" fmla="*/ 196 w 905"/>
                    <a:gd name="T39" fmla="*/ 151 h 302"/>
                    <a:gd name="T40" fmla="*/ 205 w 905"/>
                    <a:gd name="T41" fmla="*/ 154 h 302"/>
                    <a:gd name="T42" fmla="*/ 211 w 905"/>
                    <a:gd name="T43" fmla="*/ 160 h 302"/>
                    <a:gd name="T44" fmla="*/ 211 w 905"/>
                    <a:gd name="T45" fmla="*/ 169 h 302"/>
                    <a:gd name="T46" fmla="*/ 207 w 905"/>
                    <a:gd name="T47" fmla="*/ 177 h 302"/>
                    <a:gd name="T48" fmla="*/ 200 w 905"/>
                    <a:gd name="T49" fmla="*/ 181 h 302"/>
                    <a:gd name="T50" fmla="*/ 76 w 905"/>
                    <a:gd name="T51" fmla="*/ 0 h 302"/>
                    <a:gd name="T52" fmla="*/ 53 w 905"/>
                    <a:gd name="T53" fmla="*/ 3 h 302"/>
                    <a:gd name="T54" fmla="*/ 34 w 905"/>
                    <a:gd name="T55" fmla="*/ 13 h 302"/>
                    <a:gd name="T56" fmla="*/ 17 w 905"/>
                    <a:gd name="T57" fmla="*/ 27 h 302"/>
                    <a:gd name="T58" fmla="*/ 6 w 905"/>
                    <a:gd name="T59" fmla="*/ 46 h 302"/>
                    <a:gd name="T60" fmla="*/ 0 w 905"/>
                    <a:gd name="T61" fmla="*/ 67 h 302"/>
                    <a:gd name="T62" fmla="*/ 0 w 905"/>
                    <a:gd name="T63" fmla="*/ 290 h 302"/>
                    <a:gd name="T64" fmla="*/ 5 w 905"/>
                    <a:gd name="T65" fmla="*/ 297 h 302"/>
                    <a:gd name="T66" fmla="*/ 13 w 905"/>
                    <a:gd name="T67" fmla="*/ 302 h 302"/>
                    <a:gd name="T68" fmla="*/ 893 w 905"/>
                    <a:gd name="T69" fmla="*/ 302 h 302"/>
                    <a:gd name="T70" fmla="*/ 901 w 905"/>
                    <a:gd name="T71" fmla="*/ 297 h 302"/>
                    <a:gd name="T72" fmla="*/ 905 w 905"/>
                    <a:gd name="T73" fmla="*/ 290 h 302"/>
                    <a:gd name="T74" fmla="*/ 905 w 905"/>
                    <a:gd name="T75" fmla="*/ 67 h 302"/>
                    <a:gd name="T76" fmla="*/ 900 w 905"/>
                    <a:gd name="T77" fmla="*/ 46 h 302"/>
                    <a:gd name="T78" fmla="*/ 889 w 905"/>
                    <a:gd name="T79" fmla="*/ 27 h 302"/>
                    <a:gd name="T80" fmla="*/ 872 w 905"/>
                    <a:gd name="T81" fmla="*/ 13 h 302"/>
                    <a:gd name="T82" fmla="*/ 852 w 905"/>
                    <a:gd name="T83" fmla="*/ 3 h 302"/>
                    <a:gd name="T84" fmla="*/ 830 w 905"/>
                    <a:gd name="T85" fmla="*/ 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05" h="302">
                      <a:moveTo>
                        <a:pt x="814" y="151"/>
                      </a:moveTo>
                      <a:lnTo>
                        <a:pt x="453" y="151"/>
                      </a:lnTo>
                      <a:lnTo>
                        <a:pt x="453" y="61"/>
                      </a:lnTo>
                      <a:lnTo>
                        <a:pt x="814" y="61"/>
                      </a:lnTo>
                      <a:lnTo>
                        <a:pt x="814" y="151"/>
                      </a:lnTo>
                      <a:close/>
                      <a:moveTo>
                        <a:pt x="317" y="120"/>
                      </a:moveTo>
                      <a:lnTo>
                        <a:pt x="105" y="120"/>
                      </a:lnTo>
                      <a:lnTo>
                        <a:pt x="102" y="120"/>
                      </a:lnTo>
                      <a:lnTo>
                        <a:pt x="100" y="119"/>
                      </a:lnTo>
                      <a:lnTo>
                        <a:pt x="98" y="118"/>
                      </a:lnTo>
                      <a:lnTo>
                        <a:pt x="96" y="116"/>
                      </a:lnTo>
                      <a:lnTo>
                        <a:pt x="93" y="114"/>
                      </a:lnTo>
                      <a:lnTo>
                        <a:pt x="92" y="111"/>
                      </a:lnTo>
                      <a:lnTo>
                        <a:pt x="91" y="108"/>
                      </a:lnTo>
                      <a:lnTo>
                        <a:pt x="91" y="106"/>
                      </a:lnTo>
                      <a:lnTo>
                        <a:pt x="91" y="103"/>
                      </a:lnTo>
                      <a:lnTo>
                        <a:pt x="92" y="99"/>
                      </a:lnTo>
                      <a:lnTo>
                        <a:pt x="93" y="97"/>
                      </a:lnTo>
                      <a:lnTo>
                        <a:pt x="96" y="95"/>
                      </a:lnTo>
                      <a:lnTo>
                        <a:pt x="98" y="93"/>
                      </a:lnTo>
                      <a:lnTo>
                        <a:pt x="100" y="92"/>
                      </a:lnTo>
                      <a:lnTo>
                        <a:pt x="102" y="90"/>
                      </a:lnTo>
                      <a:lnTo>
                        <a:pt x="105" y="90"/>
                      </a:lnTo>
                      <a:lnTo>
                        <a:pt x="317" y="90"/>
                      </a:lnTo>
                      <a:lnTo>
                        <a:pt x="320" y="90"/>
                      </a:lnTo>
                      <a:lnTo>
                        <a:pt x="322" y="92"/>
                      </a:lnTo>
                      <a:lnTo>
                        <a:pt x="326" y="93"/>
                      </a:lnTo>
                      <a:lnTo>
                        <a:pt x="328" y="95"/>
                      </a:lnTo>
                      <a:lnTo>
                        <a:pt x="329" y="97"/>
                      </a:lnTo>
                      <a:lnTo>
                        <a:pt x="331" y="99"/>
                      </a:lnTo>
                      <a:lnTo>
                        <a:pt x="331" y="103"/>
                      </a:lnTo>
                      <a:lnTo>
                        <a:pt x="332" y="106"/>
                      </a:lnTo>
                      <a:lnTo>
                        <a:pt x="331" y="108"/>
                      </a:lnTo>
                      <a:lnTo>
                        <a:pt x="331" y="111"/>
                      </a:lnTo>
                      <a:lnTo>
                        <a:pt x="329" y="114"/>
                      </a:lnTo>
                      <a:lnTo>
                        <a:pt x="328" y="116"/>
                      </a:lnTo>
                      <a:lnTo>
                        <a:pt x="326" y="118"/>
                      </a:lnTo>
                      <a:lnTo>
                        <a:pt x="322" y="119"/>
                      </a:lnTo>
                      <a:lnTo>
                        <a:pt x="320" y="120"/>
                      </a:lnTo>
                      <a:lnTo>
                        <a:pt x="317" y="120"/>
                      </a:lnTo>
                      <a:lnTo>
                        <a:pt x="317" y="120"/>
                      </a:lnTo>
                      <a:close/>
                      <a:moveTo>
                        <a:pt x="196" y="181"/>
                      </a:moveTo>
                      <a:lnTo>
                        <a:pt x="105" y="181"/>
                      </a:lnTo>
                      <a:lnTo>
                        <a:pt x="102" y="181"/>
                      </a:lnTo>
                      <a:lnTo>
                        <a:pt x="100" y="180"/>
                      </a:lnTo>
                      <a:lnTo>
                        <a:pt x="98" y="178"/>
                      </a:lnTo>
                      <a:lnTo>
                        <a:pt x="96" y="177"/>
                      </a:lnTo>
                      <a:lnTo>
                        <a:pt x="93" y="175"/>
                      </a:lnTo>
                      <a:lnTo>
                        <a:pt x="92" y="172"/>
                      </a:lnTo>
                      <a:lnTo>
                        <a:pt x="91" y="169"/>
                      </a:lnTo>
                      <a:lnTo>
                        <a:pt x="91" y="166"/>
                      </a:lnTo>
                      <a:lnTo>
                        <a:pt x="91" y="162"/>
                      </a:lnTo>
                      <a:lnTo>
                        <a:pt x="92" y="160"/>
                      </a:lnTo>
                      <a:lnTo>
                        <a:pt x="93" y="158"/>
                      </a:lnTo>
                      <a:lnTo>
                        <a:pt x="96" y="156"/>
                      </a:lnTo>
                      <a:lnTo>
                        <a:pt x="98" y="154"/>
                      </a:lnTo>
                      <a:lnTo>
                        <a:pt x="100" y="152"/>
                      </a:lnTo>
                      <a:lnTo>
                        <a:pt x="102" y="151"/>
                      </a:lnTo>
                      <a:lnTo>
                        <a:pt x="105" y="151"/>
                      </a:lnTo>
                      <a:lnTo>
                        <a:pt x="196" y="151"/>
                      </a:lnTo>
                      <a:lnTo>
                        <a:pt x="200" y="151"/>
                      </a:lnTo>
                      <a:lnTo>
                        <a:pt x="202" y="152"/>
                      </a:lnTo>
                      <a:lnTo>
                        <a:pt x="205" y="154"/>
                      </a:lnTo>
                      <a:lnTo>
                        <a:pt x="207" y="156"/>
                      </a:lnTo>
                      <a:lnTo>
                        <a:pt x="208" y="158"/>
                      </a:lnTo>
                      <a:lnTo>
                        <a:pt x="211" y="160"/>
                      </a:lnTo>
                      <a:lnTo>
                        <a:pt x="211" y="162"/>
                      </a:lnTo>
                      <a:lnTo>
                        <a:pt x="212" y="166"/>
                      </a:lnTo>
                      <a:lnTo>
                        <a:pt x="211" y="169"/>
                      </a:lnTo>
                      <a:lnTo>
                        <a:pt x="211" y="171"/>
                      </a:lnTo>
                      <a:lnTo>
                        <a:pt x="208" y="175"/>
                      </a:lnTo>
                      <a:lnTo>
                        <a:pt x="207" y="177"/>
                      </a:lnTo>
                      <a:lnTo>
                        <a:pt x="205" y="178"/>
                      </a:lnTo>
                      <a:lnTo>
                        <a:pt x="202" y="180"/>
                      </a:lnTo>
                      <a:lnTo>
                        <a:pt x="200" y="181"/>
                      </a:lnTo>
                      <a:lnTo>
                        <a:pt x="196" y="181"/>
                      </a:lnTo>
                      <a:close/>
                      <a:moveTo>
                        <a:pt x="830" y="0"/>
                      </a:moveTo>
                      <a:lnTo>
                        <a:pt x="76" y="0"/>
                      </a:lnTo>
                      <a:lnTo>
                        <a:pt x="68" y="1"/>
                      </a:lnTo>
                      <a:lnTo>
                        <a:pt x="60" y="2"/>
                      </a:lnTo>
                      <a:lnTo>
                        <a:pt x="53" y="3"/>
                      </a:lnTo>
                      <a:lnTo>
                        <a:pt x="46" y="6"/>
                      </a:lnTo>
                      <a:lnTo>
                        <a:pt x="39" y="9"/>
                      </a:lnTo>
                      <a:lnTo>
                        <a:pt x="34" y="13"/>
                      </a:lnTo>
                      <a:lnTo>
                        <a:pt x="28" y="17"/>
                      </a:lnTo>
                      <a:lnTo>
                        <a:pt x="23" y="22"/>
                      </a:lnTo>
                      <a:lnTo>
                        <a:pt x="17" y="27"/>
                      </a:lnTo>
                      <a:lnTo>
                        <a:pt x="13" y="33"/>
                      </a:lnTo>
                      <a:lnTo>
                        <a:pt x="9" y="40"/>
                      </a:lnTo>
                      <a:lnTo>
                        <a:pt x="6" y="46"/>
                      </a:lnTo>
                      <a:lnTo>
                        <a:pt x="4" y="53"/>
                      </a:lnTo>
                      <a:lnTo>
                        <a:pt x="2" y="61"/>
                      </a:lnTo>
                      <a:lnTo>
                        <a:pt x="0" y="67"/>
                      </a:lnTo>
                      <a:lnTo>
                        <a:pt x="0" y="75"/>
                      </a:lnTo>
                      <a:lnTo>
                        <a:pt x="0" y="286"/>
                      </a:lnTo>
                      <a:lnTo>
                        <a:pt x="0" y="290"/>
                      </a:lnTo>
                      <a:lnTo>
                        <a:pt x="2" y="293"/>
                      </a:lnTo>
                      <a:lnTo>
                        <a:pt x="3" y="295"/>
                      </a:lnTo>
                      <a:lnTo>
                        <a:pt x="5" y="297"/>
                      </a:lnTo>
                      <a:lnTo>
                        <a:pt x="7" y="300"/>
                      </a:lnTo>
                      <a:lnTo>
                        <a:pt x="9" y="301"/>
                      </a:lnTo>
                      <a:lnTo>
                        <a:pt x="13" y="302"/>
                      </a:lnTo>
                      <a:lnTo>
                        <a:pt x="15" y="302"/>
                      </a:lnTo>
                      <a:lnTo>
                        <a:pt x="890" y="302"/>
                      </a:lnTo>
                      <a:lnTo>
                        <a:pt x="893" y="302"/>
                      </a:lnTo>
                      <a:lnTo>
                        <a:pt x="896" y="301"/>
                      </a:lnTo>
                      <a:lnTo>
                        <a:pt x="899" y="300"/>
                      </a:lnTo>
                      <a:lnTo>
                        <a:pt x="901" y="297"/>
                      </a:lnTo>
                      <a:lnTo>
                        <a:pt x="903" y="295"/>
                      </a:lnTo>
                      <a:lnTo>
                        <a:pt x="904" y="293"/>
                      </a:lnTo>
                      <a:lnTo>
                        <a:pt x="905" y="290"/>
                      </a:lnTo>
                      <a:lnTo>
                        <a:pt x="905" y="286"/>
                      </a:lnTo>
                      <a:lnTo>
                        <a:pt x="905" y="75"/>
                      </a:lnTo>
                      <a:lnTo>
                        <a:pt x="905" y="67"/>
                      </a:lnTo>
                      <a:lnTo>
                        <a:pt x="904" y="61"/>
                      </a:lnTo>
                      <a:lnTo>
                        <a:pt x="902" y="53"/>
                      </a:lnTo>
                      <a:lnTo>
                        <a:pt x="900" y="46"/>
                      </a:lnTo>
                      <a:lnTo>
                        <a:pt x="896" y="40"/>
                      </a:lnTo>
                      <a:lnTo>
                        <a:pt x="892" y="33"/>
                      </a:lnTo>
                      <a:lnTo>
                        <a:pt x="889" y="27"/>
                      </a:lnTo>
                      <a:lnTo>
                        <a:pt x="883" y="22"/>
                      </a:lnTo>
                      <a:lnTo>
                        <a:pt x="878" y="17"/>
                      </a:lnTo>
                      <a:lnTo>
                        <a:pt x="872" y="13"/>
                      </a:lnTo>
                      <a:lnTo>
                        <a:pt x="865" y="9"/>
                      </a:lnTo>
                      <a:lnTo>
                        <a:pt x="859" y="6"/>
                      </a:lnTo>
                      <a:lnTo>
                        <a:pt x="852" y="3"/>
                      </a:lnTo>
                      <a:lnTo>
                        <a:pt x="845" y="2"/>
                      </a:lnTo>
                      <a:lnTo>
                        <a:pt x="838" y="1"/>
                      </a:lnTo>
                      <a:lnTo>
                        <a:pt x="8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1596">
                  <a:extLst>
                    <a:ext uri="{FF2B5EF4-FFF2-40B4-BE49-F238E27FC236}">
                      <a16:creationId xmlns:a16="http://schemas.microsoft.com/office/drawing/2014/main" id="{65702BA4-D77C-44DD-A1CA-C6DEB4CF0A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63675" y="788988"/>
                  <a:ext cx="268288" cy="180975"/>
                </a:xfrm>
                <a:custGeom>
                  <a:avLst/>
                  <a:gdLst>
                    <a:gd name="T0" fmla="*/ 755 w 845"/>
                    <a:gd name="T1" fmla="*/ 90 h 574"/>
                    <a:gd name="T2" fmla="*/ 91 w 845"/>
                    <a:gd name="T3" fmla="*/ 483 h 574"/>
                    <a:gd name="T4" fmla="*/ 75 w 845"/>
                    <a:gd name="T5" fmla="*/ 574 h 574"/>
                    <a:gd name="T6" fmla="*/ 778 w 845"/>
                    <a:gd name="T7" fmla="*/ 573 h 574"/>
                    <a:gd name="T8" fmla="*/ 792 w 845"/>
                    <a:gd name="T9" fmla="*/ 571 h 574"/>
                    <a:gd name="T10" fmla="*/ 806 w 845"/>
                    <a:gd name="T11" fmla="*/ 565 h 574"/>
                    <a:gd name="T12" fmla="*/ 818 w 845"/>
                    <a:gd name="T13" fmla="*/ 556 h 574"/>
                    <a:gd name="T14" fmla="*/ 828 w 845"/>
                    <a:gd name="T15" fmla="*/ 546 h 574"/>
                    <a:gd name="T16" fmla="*/ 836 w 845"/>
                    <a:gd name="T17" fmla="*/ 534 h 574"/>
                    <a:gd name="T18" fmla="*/ 842 w 845"/>
                    <a:gd name="T19" fmla="*/ 521 h 574"/>
                    <a:gd name="T20" fmla="*/ 844 w 845"/>
                    <a:gd name="T21" fmla="*/ 506 h 574"/>
                    <a:gd name="T22" fmla="*/ 845 w 845"/>
                    <a:gd name="T23" fmla="*/ 76 h 574"/>
                    <a:gd name="T24" fmla="*/ 843 w 845"/>
                    <a:gd name="T25" fmla="*/ 61 h 574"/>
                    <a:gd name="T26" fmla="*/ 839 w 845"/>
                    <a:gd name="T27" fmla="*/ 46 h 574"/>
                    <a:gd name="T28" fmla="*/ 832 w 845"/>
                    <a:gd name="T29" fmla="*/ 34 h 574"/>
                    <a:gd name="T30" fmla="*/ 823 w 845"/>
                    <a:gd name="T31" fmla="*/ 23 h 574"/>
                    <a:gd name="T32" fmla="*/ 812 w 845"/>
                    <a:gd name="T33" fmla="*/ 13 h 574"/>
                    <a:gd name="T34" fmla="*/ 799 w 845"/>
                    <a:gd name="T35" fmla="*/ 6 h 574"/>
                    <a:gd name="T36" fmla="*/ 784 w 845"/>
                    <a:gd name="T37" fmla="*/ 2 h 574"/>
                    <a:gd name="T38" fmla="*/ 770 w 845"/>
                    <a:gd name="T39" fmla="*/ 1 h 574"/>
                    <a:gd name="T40" fmla="*/ 68 w 845"/>
                    <a:gd name="T41" fmla="*/ 1 h 574"/>
                    <a:gd name="T42" fmla="*/ 53 w 845"/>
                    <a:gd name="T43" fmla="*/ 4 h 574"/>
                    <a:gd name="T44" fmla="*/ 40 w 845"/>
                    <a:gd name="T45" fmla="*/ 10 h 574"/>
                    <a:gd name="T46" fmla="*/ 28 w 845"/>
                    <a:gd name="T47" fmla="*/ 17 h 574"/>
                    <a:gd name="T48" fmla="*/ 18 w 845"/>
                    <a:gd name="T49" fmla="*/ 27 h 574"/>
                    <a:gd name="T50" fmla="*/ 9 w 845"/>
                    <a:gd name="T51" fmla="*/ 40 h 574"/>
                    <a:gd name="T52" fmla="*/ 4 w 845"/>
                    <a:gd name="T53" fmla="*/ 53 h 574"/>
                    <a:gd name="T54" fmla="*/ 0 w 845"/>
                    <a:gd name="T55" fmla="*/ 68 h 574"/>
                    <a:gd name="T56" fmla="*/ 0 w 845"/>
                    <a:gd name="T57" fmla="*/ 499 h 574"/>
                    <a:gd name="T58" fmla="*/ 1 w 845"/>
                    <a:gd name="T59" fmla="*/ 513 h 574"/>
                    <a:gd name="T60" fmla="*/ 6 w 845"/>
                    <a:gd name="T61" fmla="*/ 527 h 574"/>
                    <a:gd name="T62" fmla="*/ 14 w 845"/>
                    <a:gd name="T63" fmla="*/ 541 h 574"/>
                    <a:gd name="T64" fmla="*/ 22 w 845"/>
                    <a:gd name="T65" fmla="*/ 552 h 574"/>
                    <a:gd name="T66" fmla="*/ 33 w 845"/>
                    <a:gd name="T67" fmla="*/ 561 h 574"/>
                    <a:gd name="T68" fmla="*/ 47 w 845"/>
                    <a:gd name="T69" fmla="*/ 568 h 574"/>
                    <a:gd name="T70" fmla="*/ 60 w 845"/>
                    <a:gd name="T71" fmla="*/ 573 h 574"/>
                    <a:gd name="T72" fmla="*/ 75 w 845"/>
                    <a:gd name="T73" fmla="*/ 574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845" h="574">
                      <a:moveTo>
                        <a:pt x="91" y="90"/>
                      </a:moveTo>
                      <a:lnTo>
                        <a:pt x="755" y="90"/>
                      </a:lnTo>
                      <a:lnTo>
                        <a:pt x="755" y="483"/>
                      </a:lnTo>
                      <a:lnTo>
                        <a:pt x="91" y="483"/>
                      </a:lnTo>
                      <a:lnTo>
                        <a:pt x="91" y="90"/>
                      </a:lnTo>
                      <a:close/>
                      <a:moveTo>
                        <a:pt x="75" y="574"/>
                      </a:moveTo>
                      <a:lnTo>
                        <a:pt x="770" y="574"/>
                      </a:lnTo>
                      <a:lnTo>
                        <a:pt x="778" y="573"/>
                      </a:lnTo>
                      <a:lnTo>
                        <a:pt x="784" y="572"/>
                      </a:lnTo>
                      <a:lnTo>
                        <a:pt x="792" y="571"/>
                      </a:lnTo>
                      <a:lnTo>
                        <a:pt x="799" y="567"/>
                      </a:lnTo>
                      <a:lnTo>
                        <a:pt x="806" y="565"/>
                      </a:lnTo>
                      <a:lnTo>
                        <a:pt x="812" y="561"/>
                      </a:lnTo>
                      <a:lnTo>
                        <a:pt x="818" y="556"/>
                      </a:lnTo>
                      <a:lnTo>
                        <a:pt x="823" y="552"/>
                      </a:lnTo>
                      <a:lnTo>
                        <a:pt x="828" y="546"/>
                      </a:lnTo>
                      <a:lnTo>
                        <a:pt x="832" y="541"/>
                      </a:lnTo>
                      <a:lnTo>
                        <a:pt x="836" y="534"/>
                      </a:lnTo>
                      <a:lnTo>
                        <a:pt x="839" y="527"/>
                      </a:lnTo>
                      <a:lnTo>
                        <a:pt x="842" y="521"/>
                      </a:lnTo>
                      <a:lnTo>
                        <a:pt x="843" y="513"/>
                      </a:lnTo>
                      <a:lnTo>
                        <a:pt x="844" y="506"/>
                      </a:lnTo>
                      <a:lnTo>
                        <a:pt x="845" y="499"/>
                      </a:lnTo>
                      <a:lnTo>
                        <a:pt x="845" y="76"/>
                      </a:lnTo>
                      <a:lnTo>
                        <a:pt x="844" y="68"/>
                      </a:lnTo>
                      <a:lnTo>
                        <a:pt x="843" y="61"/>
                      </a:lnTo>
                      <a:lnTo>
                        <a:pt x="842" y="53"/>
                      </a:lnTo>
                      <a:lnTo>
                        <a:pt x="839" y="46"/>
                      </a:lnTo>
                      <a:lnTo>
                        <a:pt x="836" y="40"/>
                      </a:lnTo>
                      <a:lnTo>
                        <a:pt x="832" y="34"/>
                      </a:lnTo>
                      <a:lnTo>
                        <a:pt x="828" y="27"/>
                      </a:lnTo>
                      <a:lnTo>
                        <a:pt x="823" y="23"/>
                      </a:lnTo>
                      <a:lnTo>
                        <a:pt x="818" y="17"/>
                      </a:lnTo>
                      <a:lnTo>
                        <a:pt x="812" y="13"/>
                      </a:lnTo>
                      <a:lnTo>
                        <a:pt x="806" y="10"/>
                      </a:lnTo>
                      <a:lnTo>
                        <a:pt x="799" y="6"/>
                      </a:lnTo>
                      <a:lnTo>
                        <a:pt x="792" y="4"/>
                      </a:lnTo>
                      <a:lnTo>
                        <a:pt x="784" y="2"/>
                      </a:lnTo>
                      <a:lnTo>
                        <a:pt x="778" y="1"/>
                      </a:lnTo>
                      <a:lnTo>
                        <a:pt x="770" y="1"/>
                      </a:lnTo>
                      <a:lnTo>
                        <a:pt x="75" y="0"/>
                      </a:lnTo>
                      <a:lnTo>
                        <a:pt x="68" y="1"/>
                      </a:lnTo>
                      <a:lnTo>
                        <a:pt x="60" y="2"/>
                      </a:lnTo>
                      <a:lnTo>
                        <a:pt x="53" y="4"/>
                      </a:lnTo>
                      <a:lnTo>
                        <a:pt x="47" y="6"/>
                      </a:lnTo>
                      <a:lnTo>
                        <a:pt x="40" y="10"/>
                      </a:lnTo>
                      <a:lnTo>
                        <a:pt x="33" y="13"/>
                      </a:lnTo>
                      <a:lnTo>
                        <a:pt x="28" y="17"/>
                      </a:lnTo>
                      <a:lnTo>
                        <a:pt x="22" y="23"/>
                      </a:lnTo>
                      <a:lnTo>
                        <a:pt x="18" y="27"/>
                      </a:lnTo>
                      <a:lnTo>
                        <a:pt x="14" y="34"/>
                      </a:lnTo>
                      <a:lnTo>
                        <a:pt x="9" y="40"/>
                      </a:lnTo>
                      <a:lnTo>
                        <a:pt x="6" y="46"/>
                      </a:lnTo>
                      <a:lnTo>
                        <a:pt x="4" y="53"/>
                      </a:lnTo>
                      <a:lnTo>
                        <a:pt x="1" y="61"/>
                      </a:lnTo>
                      <a:lnTo>
                        <a:pt x="0" y="68"/>
                      </a:lnTo>
                      <a:lnTo>
                        <a:pt x="0" y="76"/>
                      </a:lnTo>
                      <a:lnTo>
                        <a:pt x="0" y="499"/>
                      </a:lnTo>
                      <a:lnTo>
                        <a:pt x="0" y="506"/>
                      </a:lnTo>
                      <a:lnTo>
                        <a:pt x="1" y="513"/>
                      </a:lnTo>
                      <a:lnTo>
                        <a:pt x="4" y="521"/>
                      </a:lnTo>
                      <a:lnTo>
                        <a:pt x="6" y="527"/>
                      </a:lnTo>
                      <a:lnTo>
                        <a:pt x="9" y="534"/>
                      </a:lnTo>
                      <a:lnTo>
                        <a:pt x="14" y="541"/>
                      </a:lnTo>
                      <a:lnTo>
                        <a:pt x="18" y="546"/>
                      </a:lnTo>
                      <a:lnTo>
                        <a:pt x="22" y="552"/>
                      </a:lnTo>
                      <a:lnTo>
                        <a:pt x="28" y="556"/>
                      </a:lnTo>
                      <a:lnTo>
                        <a:pt x="33" y="561"/>
                      </a:lnTo>
                      <a:lnTo>
                        <a:pt x="40" y="565"/>
                      </a:lnTo>
                      <a:lnTo>
                        <a:pt x="47" y="568"/>
                      </a:lnTo>
                      <a:lnTo>
                        <a:pt x="53" y="571"/>
                      </a:lnTo>
                      <a:lnTo>
                        <a:pt x="60" y="573"/>
                      </a:lnTo>
                      <a:lnTo>
                        <a:pt x="68" y="574"/>
                      </a:lnTo>
                      <a:lnTo>
                        <a:pt x="75" y="574"/>
                      </a:lnTo>
                      <a:lnTo>
                        <a:pt x="75" y="5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80ACAD6-7C38-44A2-8096-2E7658538C5A}"/>
                </a:ext>
              </a:extLst>
            </p:cNvPr>
            <p:cNvSpPr txBox="1"/>
            <p:nvPr/>
          </p:nvSpPr>
          <p:spPr>
            <a:xfrm>
              <a:off x="7701440" y="1449351"/>
              <a:ext cx="1290505" cy="52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C000"/>
                  </a:solidFill>
                </a:rPr>
                <a:t>Client</a:t>
              </a:r>
              <a:endParaRPr lang="ko-KR" altLang="en-US" sz="2000" b="1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204" name="Elbow Connector 64">
            <a:extLst>
              <a:ext uri="{FF2B5EF4-FFF2-40B4-BE49-F238E27FC236}">
                <a16:creationId xmlns:a16="http://schemas.microsoft.com/office/drawing/2014/main" id="{F6BD967A-CEE7-441A-8181-D5C25FBF1B1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9928" y="1156075"/>
            <a:ext cx="1310894" cy="1182379"/>
          </a:xfrm>
          <a:prstGeom prst="bentConnector3">
            <a:avLst>
              <a:gd name="adj1" fmla="val 100329"/>
            </a:avLst>
          </a:prstGeom>
          <a:ln w="19050">
            <a:solidFill>
              <a:srgbClr val="1C819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7">
            <a:extLst>
              <a:ext uri="{FF2B5EF4-FFF2-40B4-BE49-F238E27FC236}">
                <a16:creationId xmlns:a16="http://schemas.microsoft.com/office/drawing/2014/main" id="{898E48F2-3E43-4B9C-B66B-C8ECD40FAC62}"/>
              </a:ext>
            </a:extLst>
          </p:cNvPr>
          <p:cNvSpPr/>
          <p:nvPr/>
        </p:nvSpPr>
        <p:spPr>
          <a:xfrm flipV="1">
            <a:off x="423124" y="-11956"/>
            <a:ext cx="733324" cy="1195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452B74-A86B-4A54-9850-DA282FA996A5}"/>
              </a:ext>
            </a:extLst>
          </p:cNvPr>
          <p:cNvSpPr/>
          <p:nvPr/>
        </p:nvSpPr>
        <p:spPr>
          <a:xfrm>
            <a:off x="387637" y="88028"/>
            <a:ext cx="4312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rgbClr val="0070C0"/>
                </a:solidFill>
                <a:latin typeface="Lato"/>
              </a:rPr>
              <a:t>3. Architecture</a:t>
            </a:r>
          </a:p>
          <a:p>
            <a:pPr lvl="0">
              <a:defRPr/>
            </a:pPr>
            <a:r>
              <a:rPr lang="en-US" altLang="ko-KR" dirty="0">
                <a:solidFill>
                  <a:srgbClr val="0070C0"/>
                </a:solidFill>
                <a:latin typeface="Lato"/>
              </a:rPr>
              <a:t>    - Node.js [Firebase Admin SDK Server]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4D37F2D-5015-4C3E-9743-3F762D7C6F55}"/>
              </a:ext>
            </a:extLst>
          </p:cNvPr>
          <p:cNvGrpSpPr/>
          <p:nvPr/>
        </p:nvGrpSpPr>
        <p:grpSpPr>
          <a:xfrm>
            <a:off x="810106" y="5903634"/>
            <a:ext cx="1107684" cy="864408"/>
            <a:chOff x="4709160" y="2407920"/>
            <a:chExt cx="3261360" cy="254508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9E901E3-6AE8-435B-ABF5-C5AADC6D5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60" y="2407920"/>
              <a:ext cx="2042160" cy="102108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B60CD13-8E18-446D-9417-6765ACCBC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120" y="2514600"/>
              <a:ext cx="2438400" cy="243840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C347B47-8DDA-4A0B-9ADE-05C2BC31B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08" y="6036070"/>
            <a:ext cx="1439590" cy="4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7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8F6D405-D4DE-4C87-8464-BE4F791831D2}"/>
              </a:ext>
            </a:extLst>
          </p:cNvPr>
          <p:cNvGrpSpPr/>
          <p:nvPr/>
        </p:nvGrpSpPr>
        <p:grpSpPr>
          <a:xfrm>
            <a:off x="387637" y="-11956"/>
            <a:ext cx="3619965" cy="746315"/>
            <a:chOff x="387637" y="-11956"/>
            <a:chExt cx="3619965" cy="746315"/>
          </a:xfrm>
        </p:grpSpPr>
        <p:sp>
          <p:nvSpPr>
            <p:cNvPr id="51" name="Rectangle 47">
              <a:extLst>
                <a:ext uri="{FF2B5EF4-FFF2-40B4-BE49-F238E27FC236}">
                  <a16:creationId xmlns:a16="http://schemas.microsoft.com/office/drawing/2014/main" id="{898E48F2-3E43-4B9C-B66B-C8ECD40FAC62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452B74-A86B-4A54-9850-DA282FA996A5}"/>
                </a:ext>
              </a:extLst>
            </p:cNvPr>
            <p:cNvSpPr/>
            <p:nvPr/>
          </p:nvSpPr>
          <p:spPr>
            <a:xfrm>
              <a:off x="387637" y="88028"/>
              <a:ext cx="36199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3. Architecture</a:t>
              </a:r>
            </a:p>
            <a:p>
              <a:pPr lvl="0">
                <a:defRPr/>
              </a:pPr>
              <a:r>
                <a:rPr lang="en-US" altLang="ko-KR" dirty="0">
                  <a:solidFill>
                    <a:srgbClr val="0070C0"/>
                  </a:solidFill>
                  <a:latin typeface="Lato"/>
                </a:rPr>
                <a:t>    - Spring Boot [Resource Server]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647CB43-E46E-44F7-93AD-75D142F1E59A}"/>
              </a:ext>
            </a:extLst>
          </p:cNvPr>
          <p:cNvGrpSpPr/>
          <p:nvPr/>
        </p:nvGrpSpPr>
        <p:grpSpPr>
          <a:xfrm>
            <a:off x="694809" y="214025"/>
            <a:ext cx="10874189" cy="6523673"/>
            <a:chOff x="694809" y="92272"/>
            <a:chExt cx="10874189" cy="6523673"/>
          </a:xfrm>
        </p:grpSpPr>
        <p:cxnSp>
          <p:nvCxnSpPr>
            <p:cNvPr id="182" name="Elbow Connector 64">
              <a:extLst>
                <a:ext uri="{FF2B5EF4-FFF2-40B4-BE49-F238E27FC236}">
                  <a16:creationId xmlns:a16="http://schemas.microsoft.com/office/drawing/2014/main" id="{3F37937F-31BE-40FE-B045-54BFC8735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380" y="767408"/>
              <a:ext cx="4710684" cy="544835"/>
            </a:xfrm>
            <a:prstGeom prst="bentConnector3">
              <a:avLst>
                <a:gd name="adj1" fmla="val -38"/>
              </a:avLst>
            </a:prstGeom>
            <a:ln w="19050">
              <a:solidFill>
                <a:srgbClr val="1C819E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D0BE5CE-23BD-40CE-BFEF-4DADEEA2413F}"/>
                </a:ext>
              </a:extLst>
            </p:cNvPr>
            <p:cNvGrpSpPr/>
            <p:nvPr/>
          </p:nvGrpSpPr>
          <p:grpSpPr>
            <a:xfrm>
              <a:off x="694809" y="1326184"/>
              <a:ext cx="10874189" cy="4502020"/>
              <a:chOff x="695443" y="2042136"/>
              <a:chExt cx="10874189" cy="4417608"/>
            </a:xfrm>
          </p:grpSpPr>
          <p:sp>
            <p:nvSpPr>
              <p:cNvPr id="2" name="Rectangle 33">
                <a:extLst>
                  <a:ext uri="{FF2B5EF4-FFF2-40B4-BE49-F238E27FC236}">
                    <a16:creationId xmlns:a16="http://schemas.microsoft.com/office/drawing/2014/main" id="{0D216D20-0D5F-4707-900A-1D67EF755405}"/>
                  </a:ext>
                </a:extLst>
              </p:cNvPr>
              <p:cNvSpPr/>
              <p:nvPr/>
            </p:nvSpPr>
            <p:spPr>
              <a:xfrm>
                <a:off x="695443" y="2237367"/>
                <a:ext cx="10874189" cy="4222377"/>
              </a:xfrm>
              <a:prstGeom prst="rect">
                <a:avLst/>
              </a:prstGeom>
              <a:pattFill prst="lt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C819E"/>
                  </a:solidFill>
                </a:endParaRPr>
              </a:p>
            </p:txBody>
          </p:sp>
          <p:sp>
            <p:nvSpPr>
              <p:cNvPr id="4" name="Rounded Rectangle 4">
                <a:extLst>
                  <a:ext uri="{FF2B5EF4-FFF2-40B4-BE49-F238E27FC236}">
                    <a16:creationId xmlns:a16="http://schemas.microsoft.com/office/drawing/2014/main" id="{F94F507A-551E-4E91-AF74-6AE23AC882C9}"/>
                  </a:ext>
                </a:extLst>
              </p:cNvPr>
              <p:cNvSpPr/>
              <p:nvPr/>
            </p:nvSpPr>
            <p:spPr>
              <a:xfrm>
                <a:off x="1022663" y="2042136"/>
                <a:ext cx="3742378" cy="346890"/>
              </a:xfrm>
              <a:prstGeom prst="roundRect">
                <a:avLst>
                  <a:gd name="adj" fmla="val 50000"/>
                </a:avLst>
              </a:prstGeom>
              <a:solidFill>
                <a:srgbClr val="1C81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HTTPS [Self Signed Certificate]</a:t>
                </a:r>
              </a:p>
              <a:p>
                <a:pPr algn="ctr"/>
                <a:endParaRPr lang="en-US" dirty="0"/>
              </a:p>
            </p:txBody>
          </p:sp>
        </p:grpSp>
        <p:cxnSp>
          <p:nvCxnSpPr>
            <p:cNvPr id="188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85766" y="1019817"/>
              <a:ext cx="4484298" cy="320654"/>
            </a:xfrm>
            <a:prstGeom prst="bentConnector3">
              <a:avLst>
                <a:gd name="adj1" fmla="val 100026"/>
              </a:avLst>
            </a:prstGeom>
            <a:ln w="19050">
              <a:solidFill>
                <a:srgbClr val="1C819E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12703C27-8C62-4726-AFF2-9BA6002ABE95}"/>
                </a:ext>
              </a:extLst>
            </p:cNvPr>
            <p:cNvGrpSpPr/>
            <p:nvPr/>
          </p:nvGrpSpPr>
          <p:grpSpPr>
            <a:xfrm>
              <a:off x="7610166" y="298727"/>
              <a:ext cx="1145129" cy="1173459"/>
              <a:chOff x="7498712" y="440914"/>
              <a:chExt cx="1493233" cy="1530175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D3D47885-A2CF-4D1B-92D4-5CDE26050A2C}"/>
                  </a:ext>
                </a:extLst>
              </p:cNvPr>
              <p:cNvGrpSpPr/>
              <p:nvPr/>
            </p:nvGrpSpPr>
            <p:grpSpPr>
              <a:xfrm>
                <a:off x="7498712" y="440914"/>
                <a:ext cx="1404059" cy="1009053"/>
                <a:chOff x="8178807" y="736694"/>
                <a:chExt cx="1093562" cy="785908"/>
              </a:xfrm>
            </p:grpSpPr>
            <p:grpSp>
              <p:nvGrpSpPr>
                <p:cNvPr id="153" name="Group 76">
                  <a:extLst>
                    <a:ext uri="{FF2B5EF4-FFF2-40B4-BE49-F238E27FC236}">
                      <a16:creationId xmlns:a16="http://schemas.microsoft.com/office/drawing/2014/main" id="{78A4AE5F-F512-4FFA-8F07-7296F86AF9C9}"/>
                    </a:ext>
                  </a:extLst>
                </p:cNvPr>
                <p:cNvGrpSpPr/>
                <p:nvPr/>
              </p:nvGrpSpPr>
              <p:grpSpPr>
                <a:xfrm>
                  <a:off x="8178807" y="878587"/>
                  <a:ext cx="644014" cy="644015"/>
                  <a:chOff x="11028341" y="7067549"/>
                  <a:chExt cx="285749" cy="285750"/>
                </a:xfrm>
                <a:solidFill>
                  <a:srgbClr val="FFBE00"/>
                </a:solidFill>
              </p:grpSpPr>
              <p:sp>
                <p:nvSpPr>
                  <p:cNvPr id="154" name="Freeform 3480">
                    <a:extLst>
                      <a:ext uri="{FF2B5EF4-FFF2-40B4-BE49-F238E27FC236}">
                        <a16:creationId xmlns:a16="http://schemas.microsoft.com/office/drawing/2014/main" id="{58F99D20-6EA1-4741-9EF6-A39306605DD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028341" y="7067549"/>
                    <a:ext cx="285749" cy="285750"/>
                  </a:xfrm>
                  <a:custGeom>
                    <a:avLst/>
                    <a:gdLst>
                      <a:gd name="T0" fmla="*/ 333 w 721"/>
                      <a:gd name="T1" fmla="*/ 479 h 721"/>
                      <a:gd name="T2" fmla="*/ 287 w 721"/>
                      <a:gd name="T3" fmla="*/ 455 h 721"/>
                      <a:gd name="T4" fmla="*/ 246 w 721"/>
                      <a:gd name="T5" fmla="*/ 415 h 721"/>
                      <a:gd name="T6" fmla="*/ 223 w 721"/>
                      <a:gd name="T7" fmla="*/ 361 h 721"/>
                      <a:gd name="T8" fmla="*/ 214 w 721"/>
                      <a:gd name="T9" fmla="*/ 334 h 721"/>
                      <a:gd name="T10" fmla="*/ 194 w 721"/>
                      <a:gd name="T11" fmla="*/ 325 h 721"/>
                      <a:gd name="T12" fmla="*/ 188 w 721"/>
                      <a:gd name="T13" fmla="*/ 289 h 721"/>
                      <a:gd name="T14" fmla="*/ 203 w 721"/>
                      <a:gd name="T15" fmla="*/ 267 h 721"/>
                      <a:gd name="T16" fmla="*/ 219 w 721"/>
                      <a:gd name="T17" fmla="*/ 261 h 721"/>
                      <a:gd name="T18" fmla="*/ 265 w 721"/>
                      <a:gd name="T19" fmla="*/ 189 h 721"/>
                      <a:gd name="T20" fmla="*/ 310 w 721"/>
                      <a:gd name="T21" fmla="*/ 179 h 721"/>
                      <a:gd name="T22" fmla="*/ 348 w 721"/>
                      <a:gd name="T23" fmla="*/ 156 h 721"/>
                      <a:gd name="T24" fmla="*/ 373 w 721"/>
                      <a:gd name="T25" fmla="*/ 156 h 721"/>
                      <a:gd name="T26" fmla="*/ 410 w 721"/>
                      <a:gd name="T27" fmla="*/ 179 h 721"/>
                      <a:gd name="T28" fmla="*/ 456 w 721"/>
                      <a:gd name="T29" fmla="*/ 189 h 721"/>
                      <a:gd name="T30" fmla="*/ 501 w 721"/>
                      <a:gd name="T31" fmla="*/ 261 h 721"/>
                      <a:gd name="T32" fmla="*/ 518 w 721"/>
                      <a:gd name="T33" fmla="*/ 267 h 721"/>
                      <a:gd name="T34" fmla="*/ 533 w 721"/>
                      <a:gd name="T35" fmla="*/ 289 h 721"/>
                      <a:gd name="T36" fmla="*/ 527 w 721"/>
                      <a:gd name="T37" fmla="*/ 325 h 721"/>
                      <a:gd name="T38" fmla="*/ 508 w 721"/>
                      <a:gd name="T39" fmla="*/ 334 h 721"/>
                      <a:gd name="T40" fmla="*/ 499 w 721"/>
                      <a:gd name="T41" fmla="*/ 361 h 721"/>
                      <a:gd name="T42" fmla="*/ 476 w 721"/>
                      <a:gd name="T43" fmla="*/ 415 h 721"/>
                      <a:gd name="T44" fmla="*/ 434 w 721"/>
                      <a:gd name="T45" fmla="*/ 455 h 721"/>
                      <a:gd name="T46" fmla="*/ 388 w 721"/>
                      <a:gd name="T47" fmla="*/ 479 h 721"/>
                      <a:gd name="T48" fmla="*/ 633 w 721"/>
                      <a:gd name="T49" fmla="*/ 507 h 721"/>
                      <a:gd name="T50" fmla="*/ 497 w 721"/>
                      <a:gd name="T51" fmla="*/ 425 h 721"/>
                      <a:gd name="T52" fmla="*/ 522 w 721"/>
                      <a:gd name="T53" fmla="*/ 371 h 721"/>
                      <a:gd name="T54" fmla="*/ 545 w 721"/>
                      <a:gd name="T55" fmla="*/ 342 h 721"/>
                      <a:gd name="T56" fmla="*/ 558 w 721"/>
                      <a:gd name="T57" fmla="*/ 308 h 721"/>
                      <a:gd name="T58" fmla="*/ 569 w 721"/>
                      <a:gd name="T59" fmla="*/ 164 h 721"/>
                      <a:gd name="T60" fmla="*/ 556 w 721"/>
                      <a:gd name="T61" fmla="*/ 95 h 721"/>
                      <a:gd name="T62" fmla="*/ 532 w 721"/>
                      <a:gd name="T63" fmla="*/ 59 h 721"/>
                      <a:gd name="T64" fmla="*/ 501 w 721"/>
                      <a:gd name="T65" fmla="*/ 34 h 721"/>
                      <a:gd name="T66" fmla="*/ 415 w 721"/>
                      <a:gd name="T67" fmla="*/ 4 h 721"/>
                      <a:gd name="T68" fmla="*/ 306 w 721"/>
                      <a:gd name="T69" fmla="*/ 4 h 721"/>
                      <a:gd name="T70" fmla="*/ 219 w 721"/>
                      <a:gd name="T71" fmla="*/ 34 h 721"/>
                      <a:gd name="T72" fmla="*/ 188 w 721"/>
                      <a:gd name="T73" fmla="*/ 59 h 721"/>
                      <a:gd name="T74" fmla="*/ 165 w 721"/>
                      <a:gd name="T75" fmla="*/ 95 h 721"/>
                      <a:gd name="T76" fmla="*/ 152 w 721"/>
                      <a:gd name="T77" fmla="*/ 164 h 721"/>
                      <a:gd name="T78" fmla="*/ 163 w 721"/>
                      <a:gd name="T79" fmla="*/ 308 h 721"/>
                      <a:gd name="T80" fmla="*/ 176 w 721"/>
                      <a:gd name="T81" fmla="*/ 342 h 721"/>
                      <a:gd name="T82" fmla="*/ 199 w 721"/>
                      <a:gd name="T83" fmla="*/ 371 h 721"/>
                      <a:gd name="T84" fmla="*/ 224 w 721"/>
                      <a:gd name="T85" fmla="*/ 425 h 721"/>
                      <a:gd name="T86" fmla="*/ 86 w 721"/>
                      <a:gd name="T87" fmla="*/ 509 h 721"/>
                      <a:gd name="T88" fmla="*/ 52 w 721"/>
                      <a:gd name="T89" fmla="*/ 528 h 721"/>
                      <a:gd name="T90" fmla="*/ 23 w 721"/>
                      <a:gd name="T91" fmla="*/ 559 h 721"/>
                      <a:gd name="T92" fmla="*/ 7 w 721"/>
                      <a:gd name="T93" fmla="*/ 595 h 721"/>
                      <a:gd name="T94" fmla="*/ 0 w 721"/>
                      <a:gd name="T95" fmla="*/ 637 h 721"/>
                      <a:gd name="T96" fmla="*/ 721 w 721"/>
                      <a:gd name="T97" fmla="*/ 626 h 721"/>
                      <a:gd name="T98" fmla="*/ 711 w 721"/>
                      <a:gd name="T99" fmla="*/ 586 h 721"/>
                      <a:gd name="T100" fmla="*/ 690 w 721"/>
                      <a:gd name="T101" fmla="*/ 550 h 721"/>
                      <a:gd name="T102" fmla="*/ 660 w 721"/>
                      <a:gd name="T103" fmla="*/ 522 h 7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721" h="721">
                        <a:moveTo>
                          <a:pt x="360" y="484"/>
                        </a:moveTo>
                        <a:lnTo>
                          <a:pt x="352" y="484"/>
                        </a:lnTo>
                        <a:lnTo>
                          <a:pt x="343" y="482"/>
                        </a:lnTo>
                        <a:lnTo>
                          <a:pt x="333" y="479"/>
                        </a:lnTo>
                        <a:lnTo>
                          <a:pt x="321" y="474"/>
                        </a:lnTo>
                        <a:lnTo>
                          <a:pt x="310" y="469"/>
                        </a:lnTo>
                        <a:lnTo>
                          <a:pt x="298" y="462"/>
                        </a:lnTo>
                        <a:lnTo>
                          <a:pt x="287" y="455"/>
                        </a:lnTo>
                        <a:lnTo>
                          <a:pt x="275" y="446"/>
                        </a:lnTo>
                        <a:lnTo>
                          <a:pt x="265" y="437"/>
                        </a:lnTo>
                        <a:lnTo>
                          <a:pt x="255" y="426"/>
                        </a:lnTo>
                        <a:lnTo>
                          <a:pt x="246" y="415"/>
                        </a:lnTo>
                        <a:lnTo>
                          <a:pt x="237" y="402"/>
                        </a:lnTo>
                        <a:lnTo>
                          <a:pt x="230" y="389"/>
                        </a:lnTo>
                        <a:lnTo>
                          <a:pt x="225" y="375"/>
                        </a:lnTo>
                        <a:lnTo>
                          <a:pt x="223" y="361"/>
                        </a:lnTo>
                        <a:lnTo>
                          <a:pt x="221" y="346"/>
                        </a:lnTo>
                        <a:lnTo>
                          <a:pt x="220" y="340"/>
                        </a:lnTo>
                        <a:lnTo>
                          <a:pt x="217" y="337"/>
                        </a:lnTo>
                        <a:lnTo>
                          <a:pt x="214" y="334"/>
                        </a:lnTo>
                        <a:lnTo>
                          <a:pt x="208" y="333"/>
                        </a:lnTo>
                        <a:lnTo>
                          <a:pt x="203" y="331"/>
                        </a:lnTo>
                        <a:lnTo>
                          <a:pt x="198" y="329"/>
                        </a:lnTo>
                        <a:lnTo>
                          <a:pt x="194" y="325"/>
                        </a:lnTo>
                        <a:lnTo>
                          <a:pt x="192" y="321"/>
                        </a:lnTo>
                        <a:lnTo>
                          <a:pt x="188" y="310"/>
                        </a:lnTo>
                        <a:lnTo>
                          <a:pt x="187" y="299"/>
                        </a:lnTo>
                        <a:lnTo>
                          <a:pt x="188" y="289"/>
                        </a:lnTo>
                        <a:lnTo>
                          <a:pt x="192" y="279"/>
                        </a:lnTo>
                        <a:lnTo>
                          <a:pt x="194" y="274"/>
                        </a:lnTo>
                        <a:lnTo>
                          <a:pt x="198" y="270"/>
                        </a:lnTo>
                        <a:lnTo>
                          <a:pt x="203" y="267"/>
                        </a:lnTo>
                        <a:lnTo>
                          <a:pt x="208" y="266"/>
                        </a:lnTo>
                        <a:lnTo>
                          <a:pt x="214" y="266"/>
                        </a:lnTo>
                        <a:lnTo>
                          <a:pt x="216" y="263"/>
                        </a:lnTo>
                        <a:lnTo>
                          <a:pt x="219" y="261"/>
                        </a:lnTo>
                        <a:lnTo>
                          <a:pt x="220" y="257"/>
                        </a:lnTo>
                        <a:lnTo>
                          <a:pt x="234" y="190"/>
                        </a:lnTo>
                        <a:lnTo>
                          <a:pt x="249" y="189"/>
                        </a:lnTo>
                        <a:lnTo>
                          <a:pt x="265" y="189"/>
                        </a:lnTo>
                        <a:lnTo>
                          <a:pt x="278" y="186"/>
                        </a:lnTo>
                        <a:lnTo>
                          <a:pt x="291" y="184"/>
                        </a:lnTo>
                        <a:lnTo>
                          <a:pt x="301" y="181"/>
                        </a:lnTo>
                        <a:lnTo>
                          <a:pt x="310" y="179"/>
                        </a:lnTo>
                        <a:lnTo>
                          <a:pt x="319" y="175"/>
                        </a:lnTo>
                        <a:lnTo>
                          <a:pt x="327" y="171"/>
                        </a:lnTo>
                        <a:lnTo>
                          <a:pt x="338" y="163"/>
                        </a:lnTo>
                        <a:lnTo>
                          <a:pt x="348" y="156"/>
                        </a:lnTo>
                        <a:lnTo>
                          <a:pt x="355" y="147"/>
                        </a:lnTo>
                        <a:lnTo>
                          <a:pt x="360" y="139"/>
                        </a:lnTo>
                        <a:lnTo>
                          <a:pt x="365" y="147"/>
                        </a:lnTo>
                        <a:lnTo>
                          <a:pt x="373" y="156"/>
                        </a:lnTo>
                        <a:lnTo>
                          <a:pt x="382" y="163"/>
                        </a:lnTo>
                        <a:lnTo>
                          <a:pt x="395" y="171"/>
                        </a:lnTo>
                        <a:lnTo>
                          <a:pt x="402" y="175"/>
                        </a:lnTo>
                        <a:lnTo>
                          <a:pt x="410" y="179"/>
                        </a:lnTo>
                        <a:lnTo>
                          <a:pt x="420" y="181"/>
                        </a:lnTo>
                        <a:lnTo>
                          <a:pt x="431" y="184"/>
                        </a:lnTo>
                        <a:lnTo>
                          <a:pt x="442" y="186"/>
                        </a:lnTo>
                        <a:lnTo>
                          <a:pt x="456" y="189"/>
                        </a:lnTo>
                        <a:lnTo>
                          <a:pt x="470" y="190"/>
                        </a:lnTo>
                        <a:lnTo>
                          <a:pt x="487" y="190"/>
                        </a:lnTo>
                        <a:lnTo>
                          <a:pt x="500" y="257"/>
                        </a:lnTo>
                        <a:lnTo>
                          <a:pt x="501" y="261"/>
                        </a:lnTo>
                        <a:lnTo>
                          <a:pt x="504" y="263"/>
                        </a:lnTo>
                        <a:lnTo>
                          <a:pt x="508" y="266"/>
                        </a:lnTo>
                        <a:lnTo>
                          <a:pt x="511" y="266"/>
                        </a:lnTo>
                        <a:lnTo>
                          <a:pt x="518" y="267"/>
                        </a:lnTo>
                        <a:lnTo>
                          <a:pt x="523" y="270"/>
                        </a:lnTo>
                        <a:lnTo>
                          <a:pt x="527" y="274"/>
                        </a:lnTo>
                        <a:lnTo>
                          <a:pt x="529" y="279"/>
                        </a:lnTo>
                        <a:lnTo>
                          <a:pt x="533" y="289"/>
                        </a:lnTo>
                        <a:lnTo>
                          <a:pt x="533" y="299"/>
                        </a:lnTo>
                        <a:lnTo>
                          <a:pt x="533" y="310"/>
                        </a:lnTo>
                        <a:lnTo>
                          <a:pt x="529" y="321"/>
                        </a:lnTo>
                        <a:lnTo>
                          <a:pt x="527" y="325"/>
                        </a:lnTo>
                        <a:lnTo>
                          <a:pt x="523" y="329"/>
                        </a:lnTo>
                        <a:lnTo>
                          <a:pt x="518" y="331"/>
                        </a:lnTo>
                        <a:lnTo>
                          <a:pt x="511" y="333"/>
                        </a:lnTo>
                        <a:lnTo>
                          <a:pt x="508" y="334"/>
                        </a:lnTo>
                        <a:lnTo>
                          <a:pt x="504" y="337"/>
                        </a:lnTo>
                        <a:lnTo>
                          <a:pt x="501" y="340"/>
                        </a:lnTo>
                        <a:lnTo>
                          <a:pt x="500" y="346"/>
                        </a:lnTo>
                        <a:lnTo>
                          <a:pt x="499" y="361"/>
                        </a:lnTo>
                        <a:lnTo>
                          <a:pt x="496" y="375"/>
                        </a:lnTo>
                        <a:lnTo>
                          <a:pt x="491" y="389"/>
                        </a:lnTo>
                        <a:lnTo>
                          <a:pt x="483" y="402"/>
                        </a:lnTo>
                        <a:lnTo>
                          <a:pt x="476" y="415"/>
                        </a:lnTo>
                        <a:lnTo>
                          <a:pt x="467" y="426"/>
                        </a:lnTo>
                        <a:lnTo>
                          <a:pt x="456" y="437"/>
                        </a:lnTo>
                        <a:lnTo>
                          <a:pt x="445" y="446"/>
                        </a:lnTo>
                        <a:lnTo>
                          <a:pt x="434" y="455"/>
                        </a:lnTo>
                        <a:lnTo>
                          <a:pt x="422" y="462"/>
                        </a:lnTo>
                        <a:lnTo>
                          <a:pt x="410" y="469"/>
                        </a:lnTo>
                        <a:lnTo>
                          <a:pt x="398" y="474"/>
                        </a:lnTo>
                        <a:lnTo>
                          <a:pt x="388" y="479"/>
                        </a:lnTo>
                        <a:lnTo>
                          <a:pt x="378" y="482"/>
                        </a:lnTo>
                        <a:lnTo>
                          <a:pt x="369" y="484"/>
                        </a:lnTo>
                        <a:lnTo>
                          <a:pt x="360" y="484"/>
                        </a:lnTo>
                        <a:close/>
                        <a:moveTo>
                          <a:pt x="633" y="507"/>
                        </a:moveTo>
                        <a:lnTo>
                          <a:pt x="468" y="457"/>
                        </a:lnTo>
                        <a:lnTo>
                          <a:pt x="478" y="447"/>
                        </a:lnTo>
                        <a:lnTo>
                          <a:pt x="488" y="437"/>
                        </a:lnTo>
                        <a:lnTo>
                          <a:pt x="497" y="425"/>
                        </a:lnTo>
                        <a:lnTo>
                          <a:pt x="505" y="412"/>
                        </a:lnTo>
                        <a:lnTo>
                          <a:pt x="511" y="400"/>
                        </a:lnTo>
                        <a:lnTo>
                          <a:pt x="518" y="385"/>
                        </a:lnTo>
                        <a:lnTo>
                          <a:pt x="522" y="371"/>
                        </a:lnTo>
                        <a:lnTo>
                          <a:pt x="523" y="356"/>
                        </a:lnTo>
                        <a:lnTo>
                          <a:pt x="532" y="352"/>
                        </a:lnTo>
                        <a:lnTo>
                          <a:pt x="538" y="348"/>
                        </a:lnTo>
                        <a:lnTo>
                          <a:pt x="545" y="342"/>
                        </a:lnTo>
                        <a:lnTo>
                          <a:pt x="549" y="334"/>
                        </a:lnTo>
                        <a:lnTo>
                          <a:pt x="553" y="326"/>
                        </a:lnTo>
                        <a:lnTo>
                          <a:pt x="555" y="317"/>
                        </a:lnTo>
                        <a:lnTo>
                          <a:pt x="558" y="308"/>
                        </a:lnTo>
                        <a:lnTo>
                          <a:pt x="558" y="299"/>
                        </a:lnTo>
                        <a:lnTo>
                          <a:pt x="556" y="286"/>
                        </a:lnTo>
                        <a:lnTo>
                          <a:pt x="554" y="275"/>
                        </a:lnTo>
                        <a:lnTo>
                          <a:pt x="569" y="164"/>
                        </a:lnTo>
                        <a:lnTo>
                          <a:pt x="569" y="153"/>
                        </a:lnTo>
                        <a:lnTo>
                          <a:pt x="567" y="129"/>
                        </a:lnTo>
                        <a:lnTo>
                          <a:pt x="563" y="112"/>
                        </a:lnTo>
                        <a:lnTo>
                          <a:pt x="556" y="95"/>
                        </a:lnTo>
                        <a:lnTo>
                          <a:pt x="551" y="86"/>
                        </a:lnTo>
                        <a:lnTo>
                          <a:pt x="546" y="77"/>
                        </a:lnTo>
                        <a:lnTo>
                          <a:pt x="540" y="68"/>
                        </a:lnTo>
                        <a:lnTo>
                          <a:pt x="532" y="59"/>
                        </a:lnTo>
                        <a:lnTo>
                          <a:pt x="526" y="51"/>
                        </a:lnTo>
                        <a:lnTo>
                          <a:pt x="518" y="45"/>
                        </a:lnTo>
                        <a:lnTo>
                          <a:pt x="510" y="39"/>
                        </a:lnTo>
                        <a:lnTo>
                          <a:pt x="501" y="34"/>
                        </a:lnTo>
                        <a:lnTo>
                          <a:pt x="483" y="23"/>
                        </a:lnTo>
                        <a:lnTo>
                          <a:pt x="463" y="14"/>
                        </a:lnTo>
                        <a:lnTo>
                          <a:pt x="440" y="8"/>
                        </a:lnTo>
                        <a:lnTo>
                          <a:pt x="415" y="4"/>
                        </a:lnTo>
                        <a:lnTo>
                          <a:pt x="388" y="0"/>
                        </a:lnTo>
                        <a:lnTo>
                          <a:pt x="360" y="0"/>
                        </a:lnTo>
                        <a:lnTo>
                          <a:pt x="332" y="0"/>
                        </a:lnTo>
                        <a:lnTo>
                          <a:pt x="306" y="4"/>
                        </a:lnTo>
                        <a:lnTo>
                          <a:pt x="280" y="8"/>
                        </a:lnTo>
                        <a:lnTo>
                          <a:pt x="258" y="14"/>
                        </a:lnTo>
                        <a:lnTo>
                          <a:pt x="238" y="23"/>
                        </a:lnTo>
                        <a:lnTo>
                          <a:pt x="219" y="34"/>
                        </a:lnTo>
                        <a:lnTo>
                          <a:pt x="211" y="39"/>
                        </a:lnTo>
                        <a:lnTo>
                          <a:pt x="203" y="45"/>
                        </a:lnTo>
                        <a:lnTo>
                          <a:pt x="196" y="51"/>
                        </a:lnTo>
                        <a:lnTo>
                          <a:pt x="188" y="59"/>
                        </a:lnTo>
                        <a:lnTo>
                          <a:pt x="181" y="68"/>
                        </a:lnTo>
                        <a:lnTo>
                          <a:pt x="175" y="77"/>
                        </a:lnTo>
                        <a:lnTo>
                          <a:pt x="169" y="86"/>
                        </a:lnTo>
                        <a:lnTo>
                          <a:pt x="165" y="95"/>
                        </a:lnTo>
                        <a:lnTo>
                          <a:pt x="158" y="112"/>
                        </a:lnTo>
                        <a:lnTo>
                          <a:pt x="154" y="129"/>
                        </a:lnTo>
                        <a:lnTo>
                          <a:pt x="151" y="154"/>
                        </a:lnTo>
                        <a:lnTo>
                          <a:pt x="152" y="164"/>
                        </a:lnTo>
                        <a:lnTo>
                          <a:pt x="167" y="275"/>
                        </a:lnTo>
                        <a:lnTo>
                          <a:pt x="163" y="286"/>
                        </a:lnTo>
                        <a:lnTo>
                          <a:pt x="162" y="299"/>
                        </a:lnTo>
                        <a:lnTo>
                          <a:pt x="163" y="308"/>
                        </a:lnTo>
                        <a:lnTo>
                          <a:pt x="165" y="317"/>
                        </a:lnTo>
                        <a:lnTo>
                          <a:pt x="167" y="326"/>
                        </a:lnTo>
                        <a:lnTo>
                          <a:pt x="171" y="334"/>
                        </a:lnTo>
                        <a:lnTo>
                          <a:pt x="176" y="342"/>
                        </a:lnTo>
                        <a:lnTo>
                          <a:pt x="183" y="348"/>
                        </a:lnTo>
                        <a:lnTo>
                          <a:pt x="189" y="352"/>
                        </a:lnTo>
                        <a:lnTo>
                          <a:pt x="197" y="356"/>
                        </a:lnTo>
                        <a:lnTo>
                          <a:pt x="199" y="371"/>
                        </a:lnTo>
                        <a:lnTo>
                          <a:pt x="203" y="385"/>
                        </a:lnTo>
                        <a:lnTo>
                          <a:pt x="208" y="400"/>
                        </a:lnTo>
                        <a:lnTo>
                          <a:pt x="216" y="412"/>
                        </a:lnTo>
                        <a:lnTo>
                          <a:pt x="224" y="425"/>
                        </a:lnTo>
                        <a:lnTo>
                          <a:pt x="233" y="437"/>
                        </a:lnTo>
                        <a:lnTo>
                          <a:pt x="243" y="448"/>
                        </a:lnTo>
                        <a:lnTo>
                          <a:pt x="253" y="459"/>
                        </a:lnTo>
                        <a:lnTo>
                          <a:pt x="86" y="509"/>
                        </a:lnTo>
                        <a:lnTo>
                          <a:pt x="77" y="513"/>
                        </a:lnTo>
                        <a:lnTo>
                          <a:pt x="68" y="516"/>
                        </a:lnTo>
                        <a:lnTo>
                          <a:pt x="59" y="523"/>
                        </a:lnTo>
                        <a:lnTo>
                          <a:pt x="52" y="528"/>
                        </a:lnTo>
                        <a:lnTo>
                          <a:pt x="44" y="534"/>
                        </a:lnTo>
                        <a:lnTo>
                          <a:pt x="36" y="542"/>
                        </a:lnTo>
                        <a:lnTo>
                          <a:pt x="30" y="550"/>
                        </a:lnTo>
                        <a:lnTo>
                          <a:pt x="23" y="559"/>
                        </a:lnTo>
                        <a:lnTo>
                          <a:pt x="18" y="566"/>
                        </a:lnTo>
                        <a:lnTo>
                          <a:pt x="13" y="575"/>
                        </a:lnTo>
                        <a:lnTo>
                          <a:pt x="9" y="586"/>
                        </a:lnTo>
                        <a:lnTo>
                          <a:pt x="7" y="595"/>
                        </a:lnTo>
                        <a:lnTo>
                          <a:pt x="3" y="605"/>
                        </a:lnTo>
                        <a:lnTo>
                          <a:pt x="2" y="615"/>
                        </a:lnTo>
                        <a:lnTo>
                          <a:pt x="0" y="626"/>
                        </a:lnTo>
                        <a:lnTo>
                          <a:pt x="0" y="637"/>
                        </a:lnTo>
                        <a:lnTo>
                          <a:pt x="0" y="721"/>
                        </a:lnTo>
                        <a:lnTo>
                          <a:pt x="721" y="721"/>
                        </a:lnTo>
                        <a:lnTo>
                          <a:pt x="721" y="637"/>
                        </a:lnTo>
                        <a:lnTo>
                          <a:pt x="721" y="626"/>
                        </a:lnTo>
                        <a:lnTo>
                          <a:pt x="720" y="615"/>
                        </a:lnTo>
                        <a:lnTo>
                          <a:pt x="717" y="605"/>
                        </a:lnTo>
                        <a:lnTo>
                          <a:pt x="714" y="595"/>
                        </a:lnTo>
                        <a:lnTo>
                          <a:pt x="711" y="586"/>
                        </a:lnTo>
                        <a:lnTo>
                          <a:pt x="707" y="575"/>
                        </a:lnTo>
                        <a:lnTo>
                          <a:pt x="702" y="566"/>
                        </a:lnTo>
                        <a:lnTo>
                          <a:pt x="696" y="559"/>
                        </a:lnTo>
                        <a:lnTo>
                          <a:pt x="690" y="550"/>
                        </a:lnTo>
                        <a:lnTo>
                          <a:pt x="684" y="542"/>
                        </a:lnTo>
                        <a:lnTo>
                          <a:pt x="677" y="534"/>
                        </a:lnTo>
                        <a:lnTo>
                          <a:pt x="669" y="528"/>
                        </a:lnTo>
                        <a:lnTo>
                          <a:pt x="660" y="522"/>
                        </a:lnTo>
                        <a:lnTo>
                          <a:pt x="653" y="516"/>
                        </a:lnTo>
                        <a:lnTo>
                          <a:pt x="644" y="511"/>
                        </a:lnTo>
                        <a:lnTo>
                          <a:pt x="633" y="5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3481">
                    <a:extLst>
                      <a:ext uri="{FF2B5EF4-FFF2-40B4-BE49-F238E27FC236}">
                        <a16:creationId xmlns:a16="http://schemas.microsoft.com/office/drawing/2014/main" id="{95C0E444-9F6E-48BA-A286-FF7F063ACC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31550" y="7169150"/>
                    <a:ext cx="33337" cy="15875"/>
                  </a:xfrm>
                  <a:custGeom>
                    <a:avLst/>
                    <a:gdLst>
                      <a:gd name="T0" fmla="*/ 46 w 85"/>
                      <a:gd name="T1" fmla="*/ 0 h 40"/>
                      <a:gd name="T2" fmla="*/ 43 w 85"/>
                      <a:gd name="T3" fmla="*/ 0 h 40"/>
                      <a:gd name="T4" fmla="*/ 39 w 85"/>
                      <a:gd name="T5" fmla="*/ 0 h 40"/>
                      <a:gd name="T6" fmla="*/ 30 w 85"/>
                      <a:gd name="T7" fmla="*/ 0 h 40"/>
                      <a:gd name="T8" fmla="*/ 22 w 85"/>
                      <a:gd name="T9" fmla="*/ 1 h 40"/>
                      <a:gd name="T10" fmla="*/ 14 w 85"/>
                      <a:gd name="T11" fmla="*/ 4 h 40"/>
                      <a:gd name="T12" fmla="*/ 8 w 85"/>
                      <a:gd name="T13" fmla="*/ 8 h 40"/>
                      <a:gd name="T14" fmla="*/ 4 w 85"/>
                      <a:gd name="T15" fmla="*/ 12 h 40"/>
                      <a:gd name="T16" fmla="*/ 3 w 85"/>
                      <a:gd name="T17" fmla="*/ 17 h 40"/>
                      <a:gd name="T18" fmla="*/ 0 w 85"/>
                      <a:gd name="T19" fmla="*/ 22 h 40"/>
                      <a:gd name="T20" fmla="*/ 0 w 85"/>
                      <a:gd name="T21" fmla="*/ 27 h 40"/>
                      <a:gd name="T22" fmla="*/ 1 w 85"/>
                      <a:gd name="T23" fmla="*/ 32 h 40"/>
                      <a:gd name="T24" fmla="*/ 4 w 85"/>
                      <a:gd name="T25" fmla="*/ 36 h 40"/>
                      <a:gd name="T26" fmla="*/ 8 w 85"/>
                      <a:gd name="T27" fmla="*/ 38 h 40"/>
                      <a:gd name="T28" fmla="*/ 13 w 85"/>
                      <a:gd name="T29" fmla="*/ 40 h 40"/>
                      <a:gd name="T30" fmla="*/ 17 w 85"/>
                      <a:gd name="T31" fmla="*/ 38 h 40"/>
                      <a:gd name="T32" fmla="*/ 21 w 85"/>
                      <a:gd name="T33" fmla="*/ 36 h 40"/>
                      <a:gd name="T34" fmla="*/ 23 w 85"/>
                      <a:gd name="T35" fmla="*/ 32 h 40"/>
                      <a:gd name="T36" fmla="*/ 25 w 85"/>
                      <a:gd name="T37" fmla="*/ 27 h 40"/>
                      <a:gd name="T38" fmla="*/ 25 w 85"/>
                      <a:gd name="T39" fmla="*/ 26 h 40"/>
                      <a:gd name="T40" fmla="*/ 25 w 85"/>
                      <a:gd name="T41" fmla="*/ 26 h 40"/>
                      <a:gd name="T42" fmla="*/ 31 w 85"/>
                      <a:gd name="T43" fmla="*/ 24 h 40"/>
                      <a:gd name="T44" fmla="*/ 39 w 85"/>
                      <a:gd name="T45" fmla="*/ 24 h 40"/>
                      <a:gd name="T46" fmla="*/ 43 w 85"/>
                      <a:gd name="T47" fmla="*/ 24 h 40"/>
                      <a:gd name="T48" fmla="*/ 46 w 85"/>
                      <a:gd name="T49" fmla="*/ 24 h 40"/>
                      <a:gd name="T50" fmla="*/ 55 w 85"/>
                      <a:gd name="T51" fmla="*/ 24 h 40"/>
                      <a:gd name="T52" fmla="*/ 61 w 85"/>
                      <a:gd name="T53" fmla="*/ 24 h 40"/>
                      <a:gd name="T54" fmla="*/ 61 w 85"/>
                      <a:gd name="T55" fmla="*/ 26 h 40"/>
                      <a:gd name="T56" fmla="*/ 61 w 85"/>
                      <a:gd name="T57" fmla="*/ 27 h 40"/>
                      <a:gd name="T58" fmla="*/ 62 w 85"/>
                      <a:gd name="T59" fmla="*/ 32 h 40"/>
                      <a:gd name="T60" fmla="*/ 64 w 85"/>
                      <a:gd name="T61" fmla="*/ 36 h 40"/>
                      <a:gd name="T62" fmla="*/ 68 w 85"/>
                      <a:gd name="T63" fmla="*/ 38 h 40"/>
                      <a:gd name="T64" fmla="*/ 73 w 85"/>
                      <a:gd name="T65" fmla="*/ 40 h 40"/>
                      <a:gd name="T66" fmla="*/ 77 w 85"/>
                      <a:gd name="T67" fmla="*/ 38 h 40"/>
                      <a:gd name="T68" fmla="*/ 81 w 85"/>
                      <a:gd name="T69" fmla="*/ 36 h 40"/>
                      <a:gd name="T70" fmla="*/ 84 w 85"/>
                      <a:gd name="T71" fmla="*/ 32 h 40"/>
                      <a:gd name="T72" fmla="*/ 85 w 85"/>
                      <a:gd name="T73" fmla="*/ 27 h 40"/>
                      <a:gd name="T74" fmla="*/ 85 w 85"/>
                      <a:gd name="T75" fmla="*/ 22 h 40"/>
                      <a:gd name="T76" fmla="*/ 84 w 85"/>
                      <a:gd name="T77" fmla="*/ 17 h 40"/>
                      <a:gd name="T78" fmla="*/ 81 w 85"/>
                      <a:gd name="T79" fmla="*/ 12 h 40"/>
                      <a:gd name="T80" fmla="*/ 79 w 85"/>
                      <a:gd name="T81" fmla="*/ 8 h 40"/>
                      <a:gd name="T82" fmla="*/ 71 w 85"/>
                      <a:gd name="T83" fmla="*/ 4 h 40"/>
                      <a:gd name="T84" fmla="*/ 63 w 85"/>
                      <a:gd name="T85" fmla="*/ 1 h 40"/>
                      <a:gd name="T86" fmla="*/ 55 w 85"/>
                      <a:gd name="T87" fmla="*/ 0 h 40"/>
                      <a:gd name="T88" fmla="*/ 46 w 85"/>
                      <a:gd name="T8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85" h="40">
                        <a:moveTo>
                          <a:pt x="46" y="0"/>
                        </a:moveTo>
                        <a:lnTo>
                          <a:pt x="43" y="0"/>
                        </a:lnTo>
                        <a:lnTo>
                          <a:pt x="39" y="0"/>
                        </a:lnTo>
                        <a:lnTo>
                          <a:pt x="30" y="0"/>
                        </a:lnTo>
                        <a:lnTo>
                          <a:pt x="22" y="1"/>
                        </a:lnTo>
                        <a:lnTo>
                          <a:pt x="14" y="4"/>
                        </a:lnTo>
                        <a:lnTo>
                          <a:pt x="8" y="8"/>
                        </a:lnTo>
                        <a:lnTo>
                          <a:pt x="4" y="12"/>
                        </a:lnTo>
                        <a:lnTo>
                          <a:pt x="3" y="17"/>
                        </a:lnTo>
                        <a:lnTo>
                          <a:pt x="0" y="22"/>
                        </a:lnTo>
                        <a:lnTo>
                          <a:pt x="0" y="27"/>
                        </a:lnTo>
                        <a:lnTo>
                          <a:pt x="1" y="32"/>
                        </a:lnTo>
                        <a:lnTo>
                          <a:pt x="4" y="36"/>
                        </a:lnTo>
                        <a:lnTo>
                          <a:pt x="8" y="38"/>
                        </a:lnTo>
                        <a:lnTo>
                          <a:pt x="13" y="40"/>
                        </a:lnTo>
                        <a:lnTo>
                          <a:pt x="17" y="38"/>
                        </a:lnTo>
                        <a:lnTo>
                          <a:pt x="21" y="36"/>
                        </a:lnTo>
                        <a:lnTo>
                          <a:pt x="23" y="32"/>
                        </a:lnTo>
                        <a:lnTo>
                          <a:pt x="25" y="27"/>
                        </a:lnTo>
                        <a:lnTo>
                          <a:pt x="25" y="26"/>
                        </a:lnTo>
                        <a:lnTo>
                          <a:pt x="25" y="26"/>
                        </a:lnTo>
                        <a:lnTo>
                          <a:pt x="31" y="24"/>
                        </a:lnTo>
                        <a:lnTo>
                          <a:pt x="39" y="24"/>
                        </a:lnTo>
                        <a:lnTo>
                          <a:pt x="43" y="24"/>
                        </a:lnTo>
                        <a:lnTo>
                          <a:pt x="46" y="24"/>
                        </a:lnTo>
                        <a:lnTo>
                          <a:pt x="55" y="24"/>
                        </a:lnTo>
                        <a:lnTo>
                          <a:pt x="61" y="24"/>
                        </a:lnTo>
                        <a:lnTo>
                          <a:pt x="61" y="26"/>
                        </a:lnTo>
                        <a:lnTo>
                          <a:pt x="61" y="27"/>
                        </a:lnTo>
                        <a:lnTo>
                          <a:pt x="62" y="32"/>
                        </a:lnTo>
                        <a:lnTo>
                          <a:pt x="64" y="36"/>
                        </a:lnTo>
                        <a:lnTo>
                          <a:pt x="68" y="38"/>
                        </a:lnTo>
                        <a:lnTo>
                          <a:pt x="73" y="40"/>
                        </a:lnTo>
                        <a:lnTo>
                          <a:pt x="77" y="38"/>
                        </a:lnTo>
                        <a:lnTo>
                          <a:pt x="81" y="36"/>
                        </a:lnTo>
                        <a:lnTo>
                          <a:pt x="84" y="32"/>
                        </a:lnTo>
                        <a:lnTo>
                          <a:pt x="85" y="27"/>
                        </a:lnTo>
                        <a:lnTo>
                          <a:pt x="85" y="22"/>
                        </a:lnTo>
                        <a:lnTo>
                          <a:pt x="84" y="17"/>
                        </a:lnTo>
                        <a:lnTo>
                          <a:pt x="81" y="12"/>
                        </a:lnTo>
                        <a:lnTo>
                          <a:pt x="79" y="8"/>
                        </a:lnTo>
                        <a:lnTo>
                          <a:pt x="71" y="4"/>
                        </a:lnTo>
                        <a:lnTo>
                          <a:pt x="63" y="1"/>
                        </a:lnTo>
                        <a:lnTo>
                          <a:pt x="55" y="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3482">
                    <a:extLst>
                      <a:ext uri="{FF2B5EF4-FFF2-40B4-BE49-F238E27FC236}">
                        <a16:creationId xmlns:a16="http://schemas.microsoft.com/office/drawing/2014/main" id="{522A75F2-F754-4CD6-9B3A-70E5D0A74F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79175" y="7169150"/>
                    <a:ext cx="33337" cy="15875"/>
                  </a:xfrm>
                  <a:custGeom>
                    <a:avLst/>
                    <a:gdLst>
                      <a:gd name="T0" fmla="*/ 46 w 84"/>
                      <a:gd name="T1" fmla="*/ 0 h 40"/>
                      <a:gd name="T2" fmla="*/ 41 w 84"/>
                      <a:gd name="T3" fmla="*/ 0 h 40"/>
                      <a:gd name="T4" fmla="*/ 37 w 84"/>
                      <a:gd name="T5" fmla="*/ 0 h 40"/>
                      <a:gd name="T6" fmla="*/ 30 w 84"/>
                      <a:gd name="T7" fmla="*/ 0 h 40"/>
                      <a:gd name="T8" fmla="*/ 21 w 84"/>
                      <a:gd name="T9" fmla="*/ 1 h 40"/>
                      <a:gd name="T10" fmla="*/ 13 w 84"/>
                      <a:gd name="T11" fmla="*/ 4 h 40"/>
                      <a:gd name="T12" fmla="*/ 7 w 84"/>
                      <a:gd name="T13" fmla="*/ 8 h 40"/>
                      <a:gd name="T14" fmla="*/ 4 w 84"/>
                      <a:gd name="T15" fmla="*/ 12 h 40"/>
                      <a:gd name="T16" fmla="*/ 1 w 84"/>
                      <a:gd name="T17" fmla="*/ 17 h 40"/>
                      <a:gd name="T18" fmla="*/ 0 w 84"/>
                      <a:gd name="T19" fmla="*/ 22 h 40"/>
                      <a:gd name="T20" fmla="*/ 0 w 84"/>
                      <a:gd name="T21" fmla="*/ 27 h 40"/>
                      <a:gd name="T22" fmla="*/ 0 w 84"/>
                      <a:gd name="T23" fmla="*/ 32 h 40"/>
                      <a:gd name="T24" fmla="*/ 3 w 84"/>
                      <a:gd name="T25" fmla="*/ 36 h 40"/>
                      <a:gd name="T26" fmla="*/ 7 w 84"/>
                      <a:gd name="T27" fmla="*/ 38 h 40"/>
                      <a:gd name="T28" fmla="*/ 12 w 84"/>
                      <a:gd name="T29" fmla="*/ 40 h 40"/>
                      <a:gd name="T30" fmla="*/ 17 w 84"/>
                      <a:gd name="T31" fmla="*/ 38 h 40"/>
                      <a:gd name="T32" fmla="*/ 21 w 84"/>
                      <a:gd name="T33" fmla="*/ 36 h 40"/>
                      <a:gd name="T34" fmla="*/ 23 w 84"/>
                      <a:gd name="T35" fmla="*/ 32 h 40"/>
                      <a:gd name="T36" fmla="*/ 23 w 84"/>
                      <a:gd name="T37" fmla="*/ 27 h 40"/>
                      <a:gd name="T38" fmla="*/ 23 w 84"/>
                      <a:gd name="T39" fmla="*/ 26 h 40"/>
                      <a:gd name="T40" fmla="*/ 23 w 84"/>
                      <a:gd name="T41" fmla="*/ 26 h 40"/>
                      <a:gd name="T42" fmla="*/ 30 w 84"/>
                      <a:gd name="T43" fmla="*/ 24 h 40"/>
                      <a:gd name="T44" fmla="*/ 37 w 84"/>
                      <a:gd name="T45" fmla="*/ 24 h 40"/>
                      <a:gd name="T46" fmla="*/ 41 w 84"/>
                      <a:gd name="T47" fmla="*/ 24 h 40"/>
                      <a:gd name="T48" fmla="*/ 46 w 84"/>
                      <a:gd name="T49" fmla="*/ 24 h 40"/>
                      <a:gd name="T50" fmla="*/ 54 w 84"/>
                      <a:gd name="T51" fmla="*/ 24 h 40"/>
                      <a:gd name="T52" fmla="*/ 61 w 84"/>
                      <a:gd name="T53" fmla="*/ 24 h 40"/>
                      <a:gd name="T54" fmla="*/ 61 w 84"/>
                      <a:gd name="T55" fmla="*/ 26 h 40"/>
                      <a:gd name="T56" fmla="*/ 61 w 84"/>
                      <a:gd name="T57" fmla="*/ 27 h 40"/>
                      <a:gd name="T58" fmla="*/ 61 w 84"/>
                      <a:gd name="T59" fmla="*/ 32 h 40"/>
                      <a:gd name="T60" fmla="*/ 63 w 84"/>
                      <a:gd name="T61" fmla="*/ 36 h 40"/>
                      <a:gd name="T62" fmla="*/ 67 w 84"/>
                      <a:gd name="T63" fmla="*/ 38 h 40"/>
                      <a:gd name="T64" fmla="*/ 72 w 84"/>
                      <a:gd name="T65" fmla="*/ 40 h 40"/>
                      <a:gd name="T66" fmla="*/ 77 w 84"/>
                      <a:gd name="T67" fmla="*/ 38 h 40"/>
                      <a:gd name="T68" fmla="*/ 81 w 84"/>
                      <a:gd name="T69" fmla="*/ 36 h 40"/>
                      <a:gd name="T70" fmla="*/ 84 w 84"/>
                      <a:gd name="T71" fmla="*/ 32 h 40"/>
                      <a:gd name="T72" fmla="*/ 84 w 84"/>
                      <a:gd name="T73" fmla="*/ 27 h 40"/>
                      <a:gd name="T74" fmla="*/ 84 w 84"/>
                      <a:gd name="T75" fmla="*/ 22 h 40"/>
                      <a:gd name="T76" fmla="*/ 82 w 84"/>
                      <a:gd name="T77" fmla="*/ 17 h 40"/>
                      <a:gd name="T78" fmla="*/ 80 w 84"/>
                      <a:gd name="T79" fmla="*/ 12 h 40"/>
                      <a:gd name="T80" fmla="*/ 77 w 84"/>
                      <a:gd name="T81" fmla="*/ 8 h 40"/>
                      <a:gd name="T82" fmla="*/ 71 w 84"/>
                      <a:gd name="T83" fmla="*/ 4 h 40"/>
                      <a:gd name="T84" fmla="*/ 63 w 84"/>
                      <a:gd name="T85" fmla="*/ 1 h 40"/>
                      <a:gd name="T86" fmla="*/ 54 w 84"/>
                      <a:gd name="T87" fmla="*/ 0 h 40"/>
                      <a:gd name="T88" fmla="*/ 46 w 84"/>
                      <a:gd name="T89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84" h="40">
                        <a:moveTo>
                          <a:pt x="46" y="0"/>
                        </a:moveTo>
                        <a:lnTo>
                          <a:pt x="41" y="0"/>
                        </a:lnTo>
                        <a:lnTo>
                          <a:pt x="37" y="0"/>
                        </a:lnTo>
                        <a:lnTo>
                          <a:pt x="30" y="0"/>
                        </a:lnTo>
                        <a:lnTo>
                          <a:pt x="21" y="1"/>
                        </a:lnTo>
                        <a:lnTo>
                          <a:pt x="13" y="4"/>
                        </a:lnTo>
                        <a:lnTo>
                          <a:pt x="7" y="8"/>
                        </a:lnTo>
                        <a:lnTo>
                          <a:pt x="4" y="12"/>
                        </a:lnTo>
                        <a:lnTo>
                          <a:pt x="1" y="17"/>
                        </a:lnTo>
                        <a:lnTo>
                          <a:pt x="0" y="22"/>
                        </a:lnTo>
                        <a:lnTo>
                          <a:pt x="0" y="27"/>
                        </a:lnTo>
                        <a:lnTo>
                          <a:pt x="0" y="32"/>
                        </a:lnTo>
                        <a:lnTo>
                          <a:pt x="3" y="36"/>
                        </a:lnTo>
                        <a:lnTo>
                          <a:pt x="7" y="38"/>
                        </a:lnTo>
                        <a:lnTo>
                          <a:pt x="12" y="40"/>
                        </a:lnTo>
                        <a:lnTo>
                          <a:pt x="17" y="38"/>
                        </a:lnTo>
                        <a:lnTo>
                          <a:pt x="21" y="36"/>
                        </a:lnTo>
                        <a:lnTo>
                          <a:pt x="23" y="32"/>
                        </a:lnTo>
                        <a:lnTo>
                          <a:pt x="23" y="27"/>
                        </a:lnTo>
                        <a:lnTo>
                          <a:pt x="23" y="26"/>
                        </a:lnTo>
                        <a:lnTo>
                          <a:pt x="23" y="26"/>
                        </a:lnTo>
                        <a:lnTo>
                          <a:pt x="30" y="24"/>
                        </a:lnTo>
                        <a:lnTo>
                          <a:pt x="37" y="24"/>
                        </a:lnTo>
                        <a:lnTo>
                          <a:pt x="41" y="24"/>
                        </a:lnTo>
                        <a:lnTo>
                          <a:pt x="46" y="24"/>
                        </a:lnTo>
                        <a:lnTo>
                          <a:pt x="54" y="24"/>
                        </a:lnTo>
                        <a:lnTo>
                          <a:pt x="61" y="24"/>
                        </a:lnTo>
                        <a:lnTo>
                          <a:pt x="61" y="26"/>
                        </a:lnTo>
                        <a:lnTo>
                          <a:pt x="61" y="27"/>
                        </a:lnTo>
                        <a:lnTo>
                          <a:pt x="61" y="32"/>
                        </a:lnTo>
                        <a:lnTo>
                          <a:pt x="63" y="36"/>
                        </a:lnTo>
                        <a:lnTo>
                          <a:pt x="67" y="38"/>
                        </a:lnTo>
                        <a:lnTo>
                          <a:pt x="72" y="40"/>
                        </a:lnTo>
                        <a:lnTo>
                          <a:pt x="77" y="38"/>
                        </a:lnTo>
                        <a:lnTo>
                          <a:pt x="81" y="36"/>
                        </a:lnTo>
                        <a:lnTo>
                          <a:pt x="84" y="32"/>
                        </a:lnTo>
                        <a:lnTo>
                          <a:pt x="84" y="27"/>
                        </a:lnTo>
                        <a:lnTo>
                          <a:pt x="84" y="22"/>
                        </a:lnTo>
                        <a:lnTo>
                          <a:pt x="82" y="17"/>
                        </a:lnTo>
                        <a:lnTo>
                          <a:pt x="80" y="12"/>
                        </a:lnTo>
                        <a:lnTo>
                          <a:pt x="77" y="8"/>
                        </a:lnTo>
                        <a:lnTo>
                          <a:pt x="71" y="4"/>
                        </a:lnTo>
                        <a:lnTo>
                          <a:pt x="63" y="1"/>
                        </a:lnTo>
                        <a:lnTo>
                          <a:pt x="54" y="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9" name="Group 96">
                  <a:extLst>
                    <a:ext uri="{FF2B5EF4-FFF2-40B4-BE49-F238E27FC236}">
                      <a16:creationId xmlns:a16="http://schemas.microsoft.com/office/drawing/2014/main" id="{8DF1DB4D-0ADB-4692-8DA3-A3EFF829112F}"/>
                    </a:ext>
                  </a:extLst>
                </p:cNvPr>
                <p:cNvGrpSpPr/>
                <p:nvPr/>
              </p:nvGrpSpPr>
              <p:grpSpPr>
                <a:xfrm>
                  <a:off x="8628355" y="736694"/>
                  <a:ext cx="644014" cy="644014"/>
                  <a:chOff x="1454150" y="788988"/>
                  <a:chExt cx="287338" cy="287338"/>
                </a:xfrm>
                <a:solidFill>
                  <a:srgbClr val="FFBE00"/>
                </a:solidFill>
              </p:grpSpPr>
              <p:sp>
                <p:nvSpPr>
                  <p:cNvPr id="160" name="Freeform 1595">
                    <a:extLst>
                      <a:ext uri="{FF2B5EF4-FFF2-40B4-BE49-F238E27FC236}">
                        <a16:creationId xmlns:a16="http://schemas.microsoft.com/office/drawing/2014/main" id="{5E3AB62E-CFE2-454E-A74B-D040DBF688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4150" y="979488"/>
                    <a:ext cx="287338" cy="96838"/>
                  </a:xfrm>
                  <a:custGeom>
                    <a:avLst/>
                    <a:gdLst>
                      <a:gd name="T0" fmla="*/ 453 w 905"/>
                      <a:gd name="T1" fmla="*/ 61 h 302"/>
                      <a:gd name="T2" fmla="*/ 317 w 905"/>
                      <a:gd name="T3" fmla="*/ 120 h 302"/>
                      <a:gd name="T4" fmla="*/ 100 w 905"/>
                      <a:gd name="T5" fmla="*/ 119 h 302"/>
                      <a:gd name="T6" fmla="*/ 93 w 905"/>
                      <a:gd name="T7" fmla="*/ 114 h 302"/>
                      <a:gd name="T8" fmla="*/ 91 w 905"/>
                      <a:gd name="T9" fmla="*/ 106 h 302"/>
                      <a:gd name="T10" fmla="*/ 93 w 905"/>
                      <a:gd name="T11" fmla="*/ 97 h 302"/>
                      <a:gd name="T12" fmla="*/ 100 w 905"/>
                      <a:gd name="T13" fmla="*/ 92 h 302"/>
                      <a:gd name="T14" fmla="*/ 317 w 905"/>
                      <a:gd name="T15" fmla="*/ 90 h 302"/>
                      <a:gd name="T16" fmla="*/ 326 w 905"/>
                      <a:gd name="T17" fmla="*/ 93 h 302"/>
                      <a:gd name="T18" fmla="*/ 331 w 905"/>
                      <a:gd name="T19" fmla="*/ 99 h 302"/>
                      <a:gd name="T20" fmla="*/ 331 w 905"/>
                      <a:gd name="T21" fmla="*/ 108 h 302"/>
                      <a:gd name="T22" fmla="*/ 328 w 905"/>
                      <a:gd name="T23" fmla="*/ 116 h 302"/>
                      <a:gd name="T24" fmla="*/ 320 w 905"/>
                      <a:gd name="T25" fmla="*/ 120 h 302"/>
                      <a:gd name="T26" fmla="*/ 196 w 905"/>
                      <a:gd name="T27" fmla="*/ 181 h 302"/>
                      <a:gd name="T28" fmla="*/ 100 w 905"/>
                      <a:gd name="T29" fmla="*/ 180 h 302"/>
                      <a:gd name="T30" fmla="*/ 93 w 905"/>
                      <a:gd name="T31" fmla="*/ 175 h 302"/>
                      <a:gd name="T32" fmla="*/ 91 w 905"/>
                      <a:gd name="T33" fmla="*/ 166 h 302"/>
                      <a:gd name="T34" fmla="*/ 93 w 905"/>
                      <a:gd name="T35" fmla="*/ 158 h 302"/>
                      <a:gd name="T36" fmla="*/ 100 w 905"/>
                      <a:gd name="T37" fmla="*/ 152 h 302"/>
                      <a:gd name="T38" fmla="*/ 196 w 905"/>
                      <a:gd name="T39" fmla="*/ 151 h 302"/>
                      <a:gd name="T40" fmla="*/ 205 w 905"/>
                      <a:gd name="T41" fmla="*/ 154 h 302"/>
                      <a:gd name="T42" fmla="*/ 211 w 905"/>
                      <a:gd name="T43" fmla="*/ 160 h 302"/>
                      <a:gd name="T44" fmla="*/ 211 w 905"/>
                      <a:gd name="T45" fmla="*/ 169 h 302"/>
                      <a:gd name="T46" fmla="*/ 207 w 905"/>
                      <a:gd name="T47" fmla="*/ 177 h 302"/>
                      <a:gd name="T48" fmla="*/ 200 w 905"/>
                      <a:gd name="T49" fmla="*/ 181 h 302"/>
                      <a:gd name="T50" fmla="*/ 76 w 905"/>
                      <a:gd name="T51" fmla="*/ 0 h 302"/>
                      <a:gd name="T52" fmla="*/ 53 w 905"/>
                      <a:gd name="T53" fmla="*/ 3 h 302"/>
                      <a:gd name="T54" fmla="*/ 34 w 905"/>
                      <a:gd name="T55" fmla="*/ 13 h 302"/>
                      <a:gd name="T56" fmla="*/ 17 w 905"/>
                      <a:gd name="T57" fmla="*/ 27 h 302"/>
                      <a:gd name="T58" fmla="*/ 6 w 905"/>
                      <a:gd name="T59" fmla="*/ 46 h 302"/>
                      <a:gd name="T60" fmla="*/ 0 w 905"/>
                      <a:gd name="T61" fmla="*/ 67 h 302"/>
                      <a:gd name="T62" fmla="*/ 0 w 905"/>
                      <a:gd name="T63" fmla="*/ 290 h 302"/>
                      <a:gd name="T64" fmla="*/ 5 w 905"/>
                      <a:gd name="T65" fmla="*/ 297 h 302"/>
                      <a:gd name="T66" fmla="*/ 13 w 905"/>
                      <a:gd name="T67" fmla="*/ 302 h 302"/>
                      <a:gd name="T68" fmla="*/ 893 w 905"/>
                      <a:gd name="T69" fmla="*/ 302 h 302"/>
                      <a:gd name="T70" fmla="*/ 901 w 905"/>
                      <a:gd name="T71" fmla="*/ 297 h 302"/>
                      <a:gd name="T72" fmla="*/ 905 w 905"/>
                      <a:gd name="T73" fmla="*/ 290 h 302"/>
                      <a:gd name="T74" fmla="*/ 905 w 905"/>
                      <a:gd name="T75" fmla="*/ 67 h 302"/>
                      <a:gd name="T76" fmla="*/ 900 w 905"/>
                      <a:gd name="T77" fmla="*/ 46 h 302"/>
                      <a:gd name="T78" fmla="*/ 889 w 905"/>
                      <a:gd name="T79" fmla="*/ 27 h 302"/>
                      <a:gd name="T80" fmla="*/ 872 w 905"/>
                      <a:gd name="T81" fmla="*/ 13 h 302"/>
                      <a:gd name="T82" fmla="*/ 852 w 905"/>
                      <a:gd name="T83" fmla="*/ 3 h 302"/>
                      <a:gd name="T84" fmla="*/ 830 w 905"/>
                      <a:gd name="T85" fmla="*/ 0 h 3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905" h="302">
                        <a:moveTo>
                          <a:pt x="814" y="151"/>
                        </a:moveTo>
                        <a:lnTo>
                          <a:pt x="453" y="151"/>
                        </a:lnTo>
                        <a:lnTo>
                          <a:pt x="453" y="61"/>
                        </a:lnTo>
                        <a:lnTo>
                          <a:pt x="814" y="61"/>
                        </a:lnTo>
                        <a:lnTo>
                          <a:pt x="814" y="151"/>
                        </a:lnTo>
                        <a:close/>
                        <a:moveTo>
                          <a:pt x="317" y="120"/>
                        </a:moveTo>
                        <a:lnTo>
                          <a:pt x="105" y="120"/>
                        </a:lnTo>
                        <a:lnTo>
                          <a:pt x="102" y="120"/>
                        </a:lnTo>
                        <a:lnTo>
                          <a:pt x="100" y="119"/>
                        </a:lnTo>
                        <a:lnTo>
                          <a:pt x="98" y="118"/>
                        </a:lnTo>
                        <a:lnTo>
                          <a:pt x="96" y="116"/>
                        </a:lnTo>
                        <a:lnTo>
                          <a:pt x="93" y="114"/>
                        </a:lnTo>
                        <a:lnTo>
                          <a:pt x="92" y="111"/>
                        </a:lnTo>
                        <a:lnTo>
                          <a:pt x="91" y="108"/>
                        </a:lnTo>
                        <a:lnTo>
                          <a:pt x="91" y="106"/>
                        </a:lnTo>
                        <a:lnTo>
                          <a:pt x="91" y="103"/>
                        </a:lnTo>
                        <a:lnTo>
                          <a:pt x="92" y="99"/>
                        </a:lnTo>
                        <a:lnTo>
                          <a:pt x="93" y="97"/>
                        </a:lnTo>
                        <a:lnTo>
                          <a:pt x="96" y="95"/>
                        </a:lnTo>
                        <a:lnTo>
                          <a:pt x="98" y="93"/>
                        </a:lnTo>
                        <a:lnTo>
                          <a:pt x="100" y="92"/>
                        </a:lnTo>
                        <a:lnTo>
                          <a:pt x="102" y="90"/>
                        </a:lnTo>
                        <a:lnTo>
                          <a:pt x="105" y="90"/>
                        </a:lnTo>
                        <a:lnTo>
                          <a:pt x="317" y="90"/>
                        </a:lnTo>
                        <a:lnTo>
                          <a:pt x="320" y="90"/>
                        </a:lnTo>
                        <a:lnTo>
                          <a:pt x="322" y="92"/>
                        </a:lnTo>
                        <a:lnTo>
                          <a:pt x="326" y="93"/>
                        </a:lnTo>
                        <a:lnTo>
                          <a:pt x="328" y="95"/>
                        </a:lnTo>
                        <a:lnTo>
                          <a:pt x="329" y="97"/>
                        </a:lnTo>
                        <a:lnTo>
                          <a:pt x="331" y="99"/>
                        </a:lnTo>
                        <a:lnTo>
                          <a:pt x="331" y="103"/>
                        </a:lnTo>
                        <a:lnTo>
                          <a:pt x="332" y="106"/>
                        </a:lnTo>
                        <a:lnTo>
                          <a:pt x="331" y="108"/>
                        </a:lnTo>
                        <a:lnTo>
                          <a:pt x="331" y="111"/>
                        </a:lnTo>
                        <a:lnTo>
                          <a:pt x="329" y="114"/>
                        </a:lnTo>
                        <a:lnTo>
                          <a:pt x="328" y="116"/>
                        </a:lnTo>
                        <a:lnTo>
                          <a:pt x="326" y="118"/>
                        </a:lnTo>
                        <a:lnTo>
                          <a:pt x="322" y="119"/>
                        </a:lnTo>
                        <a:lnTo>
                          <a:pt x="320" y="120"/>
                        </a:lnTo>
                        <a:lnTo>
                          <a:pt x="317" y="120"/>
                        </a:lnTo>
                        <a:lnTo>
                          <a:pt x="317" y="120"/>
                        </a:lnTo>
                        <a:close/>
                        <a:moveTo>
                          <a:pt x="196" y="181"/>
                        </a:moveTo>
                        <a:lnTo>
                          <a:pt x="105" y="181"/>
                        </a:lnTo>
                        <a:lnTo>
                          <a:pt x="102" y="181"/>
                        </a:lnTo>
                        <a:lnTo>
                          <a:pt x="100" y="180"/>
                        </a:lnTo>
                        <a:lnTo>
                          <a:pt x="98" y="178"/>
                        </a:lnTo>
                        <a:lnTo>
                          <a:pt x="96" y="177"/>
                        </a:lnTo>
                        <a:lnTo>
                          <a:pt x="93" y="175"/>
                        </a:lnTo>
                        <a:lnTo>
                          <a:pt x="92" y="172"/>
                        </a:lnTo>
                        <a:lnTo>
                          <a:pt x="91" y="169"/>
                        </a:lnTo>
                        <a:lnTo>
                          <a:pt x="91" y="166"/>
                        </a:lnTo>
                        <a:lnTo>
                          <a:pt x="91" y="162"/>
                        </a:lnTo>
                        <a:lnTo>
                          <a:pt x="92" y="160"/>
                        </a:lnTo>
                        <a:lnTo>
                          <a:pt x="93" y="158"/>
                        </a:lnTo>
                        <a:lnTo>
                          <a:pt x="96" y="156"/>
                        </a:lnTo>
                        <a:lnTo>
                          <a:pt x="98" y="154"/>
                        </a:lnTo>
                        <a:lnTo>
                          <a:pt x="100" y="152"/>
                        </a:lnTo>
                        <a:lnTo>
                          <a:pt x="102" y="151"/>
                        </a:lnTo>
                        <a:lnTo>
                          <a:pt x="105" y="151"/>
                        </a:lnTo>
                        <a:lnTo>
                          <a:pt x="196" y="151"/>
                        </a:lnTo>
                        <a:lnTo>
                          <a:pt x="200" y="151"/>
                        </a:lnTo>
                        <a:lnTo>
                          <a:pt x="202" y="152"/>
                        </a:lnTo>
                        <a:lnTo>
                          <a:pt x="205" y="154"/>
                        </a:lnTo>
                        <a:lnTo>
                          <a:pt x="207" y="156"/>
                        </a:lnTo>
                        <a:lnTo>
                          <a:pt x="208" y="158"/>
                        </a:lnTo>
                        <a:lnTo>
                          <a:pt x="211" y="160"/>
                        </a:lnTo>
                        <a:lnTo>
                          <a:pt x="211" y="162"/>
                        </a:lnTo>
                        <a:lnTo>
                          <a:pt x="212" y="166"/>
                        </a:lnTo>
                        <a:lnTo>
                          <a:pt x="211" y="169"/>
                        </a:lnTo>
                        <a:lnTo>
                          <a:pt x="211" y="171"/>
                        </a:lnTo>
                        <a:lnTo>
                          <a:pt x="208" y="175"/>
                        </a:lnTo>
                        <a:lnTo>
                          <a:pt x="207" y="177"/>
                        </a:lnTo>
                        <a:lnTo>
                          <a:pt x="205" y="178"/>
                        </a:lnTo>
                        <a:lnTo>
                          <a:pt x="202" y="180"/>
                        </a:lnTo>
                        <a:lnTo>
                          <a:pt x="200" y="181"/>
                        </a:lnTo>
                        <a:lnTo>
                          <a:pt x="196" y="181"/>
                        </a:lnTo>
                        <a:close/>
                        <a:moveTo>
                          <a:pt x="830" y="0"/>
                        </a:moveTo>
                        <a:lnTo>
                          <a:pt x="76" y="0"/>
                        </a:lnTo>
                        <a:lnTo>
                          <a:pt x="68" y="1"/>
                        </a:lnTo>
                        <a:lnTo>
                          <a:pt x="60" y="2"/>
                        </a:lnTo>
                        <a:lnTo>
                          <a:pt x="53" y="3"/>
                        </a:lnTo>
                        <a:lnTo>
                          <a:pt x="46" y="6"/>
                        </a:lnTo>
                        <a:lnTo>
                          <a:pt x="39" y="9"/>
                        </a:lnTo>
                        <a:lnTo>
                          <a:pt x="34" y="13"/>
                        </a:lnTo>
                        <a:lnTo>
                          <a:pt x="28" y="17"/>
                        </a:lnTo>
                        <a:lnTo>
                          <a:pt x="23" y="22"/>
                        </a:lnTo>
                        <a:lnTo>
                          <a:pt x="17" y="27"/>
                        </a:lnTo>
                        <a:lnTo>
                          <a:pt x="13" y="33"/>
                        </a:lnTo>
                        <a:lnTo>
                          <a:pt x="9" y="40"/>
                        </a:lnTo>
                        <a:lnTo>
                          <a:pt x="6" y="46"/>
                        </a:lnTo>
                        <a:lnTo>
                          <a:pt x="4" y="53"/>
                        </a:lnTo>
                        <a:lnTo>
                          <a:pt x="2" y="61"/>
                        </a:lnTo>
                        <a:lnTo>
                          <a:pt x="0" y="67"/>
                        </a:lnTo>
                        <a:lnTo>
                          <a:pt x="0" y="75"/>
                        </a:lnTo>
                        <a:lnTo>
                          <a:pt x="0" y="286"/>
                        </a:lnTo>
                        <a:lnTo>
                          <a:pt x="0" y="290"/>
                        </a:lnTo>
                        <a:lnTo>
                          <a:pt x="2" y="293"/>
                        </a:lnTo>
                        <a:lnTo>
                          <a:pt x="3" y="295"/>
                        </a:lnTo>
                        <a:lnTo>
                          <a:pt x="5" y="297"/>
                        </a:lnTo>
                        <a:lnTo>
                          <a:pt x="7" y="300"/>
                        </a:lnTo>
                        <a:lnTo>
                          <a:pt x="9" y="301"/>
                        </a:lnTo>
                        <a:lnTo>
                          <a:pt x="13" y="302"/>
                        </a:lnTo>
                        <a:lnTo>
                          <a:pt x="15" y="302"/>
                        </a:lnTo>
                        <a:lnTo>
                          <a:pt x="890" y="302"/>
                        </a:lnTo>
                        <a:lnTo>
                          <a:pt x="893" y="302"/>
                        </a:lnTo>
                        <a:lnTo>
                          <a:pt x="896" y="301"/>
                        </a:lnTo>
                        <a:lnTo>
                          <a:pt x="899" y="300"/>
                        </a:lnTo>
                        <a:lnTo>
                          <a:pt x="901" y="297"/>
                        </a:lnTo>
                        <a:lnTo>
                          <a:pt x="903" y="295"/>
                        </a:lnTo>
                        <a:lnTo>
                          <a:pt x="904" y="293"/>
                        </a:lnTo>
                        <a:lnTo>
                          <a:pt x="905" y="290"/>
                        </a:lnTo>
                        <a:lnTo>
                          <a:pt x="905" y="286"/>
                        </a:lnTo>
                        <a:lnTo>
                          <a:pt x="905" y="75"/>
                        </a:lnTo>
                        <a:lnTo>
                          <a:pt x="905" y="67"/>
                        </a:lnTo>
                        <a:lnTo>
                          <a:pt x="904" y="61"/>
                        </a:lnTo>
                        <a:lnTo>
                          <a:pt x="902" y="53"/>
                        </a:lnTo>
                        <a:lnTo>
                          <a:pt x="900" y="46"/>
                        </a:lnTo>
                        <a:lnTo>
                          <a:pt x="896" y="40"/>
                        </a:lnTo>
                        <a:lnTo>
                          <a:pt x="892" y="33"/>
                        </a:lnTo>
                        <a:lnTo>
                          <a:pt x="889" y="27"/>
                        </a:lnTo>
                        <a:lnTo>
                          <a:pt x="883" y="22"/>
                        </a:lnTo>
                        <a:lnTo>
                          <a:pt x="878" y="17"/>
                        </a:lnTo>
                        <a:lnTo>
                          <a:pt x="872" y="13"/>
                        </a:lnTo>
                        <a:lnTo>
                          <a:pt x="865" y="9"/>
                        </a:lnTo>
                        <a:lnTo>
                          <a:pt x="859" y="6"/>
                        </a:lnTo>
                        <a:lnTo>
                          <a:pt x="852" y="3"/>
                        </a:lnTo>
                        <a:lnTo>
                          <a:pt x="845" y="2"/>
                        </a:lnTo>
                        <a:lnTo>
                          <a:pt x="838" y="1"/>
                        </a:lnTo>
                        <a:lnTo>
                          <a:pt x="83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596">
                    <a:extLst>
                      <a:ext uri="{FF2B5EF4-FFF2-40B4-BE49-F238E27FC236}">
                        <a16:creationId xmlns:a16="http://schemas.microsoft.com/office/drawing/2014/main" id="{65702BA4-D77C-44DD-A1CA-C6DEB4CF0AD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63675" y="788988"/>
                    <a:ext cx="268288" cy="180975"/>
                  </a:xfrm>
                  <a:custGeom>
                    <a:avLst/>
                    <a:gdLst>
                      <a:gd name="T0" fmla="*/ 755 w 845"/>
                      <a:gd name="T1" fmla="*/ 90 h 574"/>
                      <a:gd name="T2" fmla="*/ 91 w 845"/>
                      <a:gd name="T3" fmla="*/ 483 h 574"/>
                      <a:gd name="T4" fmla="*/ 75 w 845"/>
                      <a:gd name="T5" fmla="*/ 574 h 574"/>
                      <a:gd name="T6" fmla="*/ 778 w 845"/>
                      <a:gd name="T7" fmla="*/ 573 h 574"/>
                      <a:gd name="T8" fmla="*/ 792 w 845"/>
                      <a:gd name="T9" fmla="*/ 571 h 574"/>
                      <a:gd name="T10" fmla="*/ 806 w 845"/>
                      <a:gd name="T11" fmla="*/ 565 h 574"/>
                      <a:gd name="T12" fmla="*/ 818 w 845"/>
                      <a:gd name="T13" fmla="*/ 556 h 574"/>
                      <a:gd name="T14" fmla="*/ 828 w 845"/>
                      <a:gd name="T15" fmla="*/ 546 h 574"/>
                      <a:gd name="T16" fmla="*/ 836 w 845"/>
                      <a:gd name="T17" fmla="*/ 534 h 574"/>
                      <a:gd name="T18" fmla="*/ 842 w 845"/>
                      <a:gd name="T19" fmla="*/ 521 h 574"/>
                      <a:gd name="T20" fmla="*/ 844 w 845"/>
                      <a:gd name="T21" fmla="*/ 506 h 574"/>
                      <a:gd name="T22" fmla="*/ 845 w 845"/>
                      <a:gd name="T23" fmla="*/ 76 h 574"/>
                      <a:gd name="T24" fmla="*/ 843 w 845"/>
                      <a:gd name="T25" fmla="*/ 61 h 574"/>
                      <a:gd name="T26" fmla="*/ 839 w 845"/>
                      <a:gd name="T27" fmla="*/ 46 h 574"/>
                      <a:gd name="T28" fmla="*/ 832 w 845"/>
                      <a:gd name="T29" fmla="*/ 34 h 574"/>
                      <a:gd name="T30" fmla="*/ 823 w 845"/>
                      <a:gd name="T31" fmla="*/ 23 h 574"/>
                      <a:gd name="T32" fmla="*/ 812 w 845"/>
                      <a:gd name="T33" fmla="*/ 13 h 574"/>
                      <a:gd name="T34" fmla="*/ 799 w 845"/>
                      <a:gd name="T35" fmla="*/ 6 h 574"/>
                      <a:gd name="T36" fmla="*/ 784 w 845"/>
                      <a:gd name="T37" fmla="*/ 2 h 574"/>
                      <a:gd name="T38" fmla="*/ 770 w 845"/>
                      <a:gd name="T39" fmla="*/ 1 h 574"/>
                      <a:gd name="T40" fmla="*/ 68 w 845"/>
                      <a:gd name="T41" fmla="*/ 1 h 574"/>
                      <a:gd name="T42" fmla="*/ 53 w 845"/>
                      <a:gd name="T43" fmla="*/ 4 h 574"/>
                      <a:gd name="T44" fmla="*/ 40 w 845"/>
                      <a:gd name="T45" fmla="*/ 10 h 574"/>
                      <a:gd name="T46" fmla="*/ 28 w 845"/>
                      <a:gd name="T47" fmla="*/ 17 h 574"/>
                      <a:gd name="T48" fmla="*/ 18 w 845"/>
                      <a:gd name="T49" fmla="*/ 27 h 574"/>
                      <a:gd name="T50" fmla="*/ 9 w 845"/>
                      <a:gd name="T51" fmla="*/ 40 h 574"/>
                      <a:gd name="T52" fmla="*/ 4 w 845"/>
                      <a:gd name="T53" fmla="*/ 53 h 574"/>
                      <a:gd name="T54" fmla="*/ 0 w 845"/>
                      <a:gd name="T55" fmla="*/ 68 h 574"/>
                      <a:gd name="T56" fmla="*/ 0 w 845"/>
                      <a:gd name="T57" fmla="*/ 499 h 574"/>
                      <a:gd name="T58" fmla="*/ 1 w 845"/>
                      <a:gd name="T59" fmla="*/ 513 h 574"/>
                      <a:gd name="T60" fmla="*/ 6 w 845"/>
                      <a:gd name="T61" fmla="*/ 527 h 574"/>
                      <a:gd name="T62" fmla="*/ 14 w 845"/>
                      <a:gd name="T63" fmla="*/ 541 h 574"/>
                      <a:gd name="T64" fmla="*/ 22 w 845"/>
                      <a:gd name="T65" fmla="*/ 552 h 574"/>
                      <a:gd name="T66" fmla="*/ 33 w 845"/>
                      <a:gd name="T67" fmla="*/ 561 h 574"/>
                      <a:gd name="T68" fmla="*/ 47 w 845"/>
                      <a:gd name="T69" fmla="*/ 568 h 574"/>
                      <a:gd name="T70" fmla="*/ 60 w 845"/>
                      <a:gd name="T71" fmla="*/ 573 h 574"/>
                      <a:gd name="T72" fmla="*/ 75 w 845"/>
                      <a:gd name="T73" fmla="*/ 574 h 5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45" h="574">
                        <a:moveTo>
                          <a:pt x="91" y="90"/>
                        </a:moveTo>
                        <a:lnTo>
                          <a:pt x="755" y="90"/>
                        </a:lnTo>
                        <a:lnTo>
                          <a:pt x="755" y="483"/>
                        </a:lnTo>
                        <a:lnTo>
                          <a:pt x="91" y="483"/>
                        </a:lnTo>
                        <a:lnTo>
                          <a:pt x="91" y="90"/>
                        </a:lnTo>
                        <a:close/>
                        <a:moveTo>
                          <a:pt x="75" y="574"/>
                        </a:moveTo>
                        <a:lnTo>
                          <a:pt x="770" y="574"/>
                        </a:lnTo>
                        <a:lnTo>
                          <a:pt x="778" y="573"/>
                        </a:lnTo>
                        <a:lnTo>
                          <a:pt x="784" y="572"/>
                        </a:lnTo>
                        <a:lnTo>
                          <a:pt x="792" y="571"/>
                        </a:lnTo>
                        <a:lnTo>
                          <a:pt x="799" y="567"/>
                        </a:lnTo>
                        <a:lnTo>
                          <a:pt x="806" y="565"/>
                        </a:lnTo>
                        <a:lnTo>
                          <a:pt x="812" y="561"/>
                        </a:lnTo>
                        <a:lnTo>
                          <a:pt x="818" y="556"/>
                        </a:lnTo>
                        <a:lnTo>
                          <a:pt x="823" y="552"/>
                        </a:lnTo>
                        <a:lnTo>
                          <a:pt x="828" y="546"/>
                        </a:lnTo>
                        <a:lnTo>
                          <a:pt x="832" y="541"/>
                        </a:lnTo>
                        <a:lnTo>
                          <a:pt x="836" y="534"/>
                        </a:lnTo>
                        <a:lnTo>
                          <a:pt x="839" y="527"/>
                        </a:lnTo>
                        <a:lnTo>
                          <a:pt x="842" y="521"/>
                        </a:lnTo>
                        <a:lnTo>
                          <a:pt x="843" y="513"/>
                        </a:lnTo>
                        <a:lnTo>
                          <a:pt x="844" y="506"/>
                        </a:lnTo>
                        <a:lnTo>
                          <a:pt x="845" y="499"/>
                        </a:lnTo>
                        <a:lnTo>
                          <a:pt x="845" y="76"/>
                        </a:lnTo>
                        <a:lnTo>
                          <a:pt x="844" y="68"/>
                        </a:lnTo>
                        <a:lnTo>
                          <a:pt x="843" y="61"/>
                        </a:lnTo>
                        <a:lnTo>
                          <a:pt x="842" y="53"/>
                        </a:lnTo>
                        <a:lnTo>
                          <a:pt x="839" y="46"/>
                        </a:lnTo>
                        <a:lnTo>
                          <a:pt x="836" y="40"/>
                        </a:lnTo>
                        <a:lnTo>
                          <a:pt x="832" y="34"/>
                        </a:lnTo>
                        <a:lnTo>
                          <a:pt x="828" y="27"/>
                        </a:lnTo>
                        <a:lnTo>
                          <a:pt x="823" y="23"/>
                        </a:lnTo>
                        <a:lnTo>
                          <a:pt x="818" y="17"/>
                        </a:lnTo>
                        <a:lnTo>
                          <a:pt x="812" y="13"/>
                        </a:lnTo>
                        <a:lnTo>
                          <a:pt x="806" y="10"/>
                        </a:lnTo>
                        <a:lnTo>
                          <a:pt x="799" y="6"/>
                        </a:lnTo>
                        <a:lnTo>
                          <a:pt x="792" y="4"/>
                        </a:lnTo>
                        <a:lnTo>
                          <a:pt x="784" y="2"/>
                        </a:lnTo>
                        <a:lnTo>
                          <a:pt x="778" y="1"/>
                        </a:lnTo>
                        <a:lnTo>
                          <a:pt x="770" y="1"/>
                        </a:lnTo>
                        <a:lnTo>
                          <a:pt x="75" y="0"/>
                        </a:lnTo>
                        <a:lnTo>
                          <a:pt x="68" y="1"/>
                        </a:lnTo>
                        <a:lnTo>
                          <a:pt x="60" y="2"/>
                        </a:lnTo>
                        <a:lnTo>
                          <a:pt x="53" y="4"/>
                        </a:lnTo>
                        <a:lnTo>
                          <a:pt x="47" y="6"/>
                        </a:lnTo>
                        <a:lnTo>
                          <a:pt x="40" y="10"/>
                        </a:lnTo>
                        <a:lnTo>
                          <a:pt x="33" y="13"/>
                        </a:lnTo>
                        <a:lnTo>
                          <a:pt x="28" y="17"/>
                        </a:lnTo>
                        <a:lnTo>
                          <a:pt x="22" y="23"/>
                        </a:lnTo>
                        <a:lnTo>
                          <a:pt x="18" y="27"/>
                        </a:lnTo>
                        <a:lnTo>
                          <a:pt x="14" y="34"/>
                        </a:lnTo>
                        <a:lnTo>
                          <a:pt x="9" y="40"/>
                        </a:lnTo>
                        <a:lnTo>
                          <a:pt x="6" y="46"/>
                        </a:lnTo>
                        <a:lnTo>
                          <a:pt x="4" y="53"/>
                        </a:lnTo>
                        <a:lnTo>
                          <a:pt x="1" y="61"/>
                        </a:lnTo>
                        <a:lnTo>
                          <a:pt x="0" y="68"/>
                        </a:lnTo>
                        <a:lnTo>
                          <a:pt x="0" y="76"/>
                        </a:lnTo>
                        <a:lnTo>
                          <a:pt x="0" y="499"/>
                        </a:lnTo>
                        <a:lnTo>
                          <a:pt x="0" y="506"/>
                        </a:lnTo>
                        <a:lnTo>
                          <a:pt x="1" y="513"/>
                        </a:lnTo>
                        <a:lnTo>
                          <a:pt x="4" y="521"/>
                        </a:lnTo>
                        <a:lnTo>
                          <a:pt x="6" y="527"/>
                        </a:lnTo>
                        <a:lnTo>
                          <a:pt x="9" y="534"/>
                        </a:lnTo>
                        <a:lnTo>
                          <a:pt x="14" y="541"/>
                        </a:lnTo>
                        <a:lnTo>
                          <a:pt x="18" y="546"/>
                        </a:lnTo>
                        <a:lnTo>
                          <a:pt x="22" y="552"/>
                        </a:lnTo>
                        <a:lnTo>
                          <a:pt x="28" y="556"/>
                        </a:lnTo>
                        <a:lnTo>
                          <a:pt x="33" y="561"/>
                        </a:lnTo>
                        <a:lnTo>
                          <a:pt x="40" y="565"/>
                        </a:lnTo>
                        <a:lnTo>
                          <a:pt x="47" y="568"/>
                        </a:lnTo>
                        <a:lnTo>
                          <a:pt x="53" y="571"/>
                        </a:lnTo>
                        <a:lnTo>
                          <a:pt x="60" y="573"/>
                        </a:lnTo>
                        <a:lnTo>
                          <a:pt x="68" y="574"/>
                        </a:lnTo>
                        <a:lnTo>
                          <a:pt x="75" y="574"/>
                        </a:lnTo>
                        <a:lnTo>
                          <a:pt x="75" y="5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280ACAD6-7C38-44A2-8096-2E7658538C5A}"/>
                  </a:ext>
                </a:extLst>
              </p:cNvPr>
              <p:cNvSpPr txBox="1"/>
              <p:nvPr/>
            </p:nvSpPr>
            <p:spPr>
              <a:xfrm>
                <a:off x="7701440" y="1449351"/>
                <a:ext cx="1290505" cy="52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FC000"/>
                    </a:solidFill>
                  </a:rPr>
                  <a:t>Client</a:t>
                </a:r>
                <a:endParaRPr lang="ko-KR" altLang="en-US" sz="2000" b="1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8428370" y="2548626"/>
              <a:ext cx="3069988" cy="2596868"/>
              <a:chOff x="5984753" y="763373"/>
              <a:chExt cx="3775215" cy="3193412"/>
            </a:xfrm>
          </p:grpSpPr>
          <p:sp>
            <p:nvSpPr>
              <p:cNvPr id="180" name="사각형: 둥근 모서리 48">
                <a:extLst>
                  <a:ext uri="{FF2B5EF4-FFF2-40B4-BE49-F238E27FC236}">
                    <a16:creationId xmlns:a16="http://schemas.microsoft.com/office/drawing/2014/main" id="{A2DD0027-7673-4DC6-81F2-FEAE14B7EEF8}"/>
                  </a:ext>
                </a:extLst>
              </p:cNvPr>
              <p:cNvSpPr/>
              <p:nvPr/>
            </p:nvSpPr>
            <p:spPr>
              <a:xfrm>
                <a:off x="6149743" y="763373"/>
                <a:ext cx="3416182" cy="3193412"/>
              </a:xfrm>
              <a:prstGeom prst="roundRect">
                <a:avLst/>
              </a:prstGeom>
              <a:solidFill>
                <a:srgbClr val="1C819E"/>
              </a:solidFill>
              <a:ln w="76200"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사각형: 둥근 모서리 49">
                <a:extLst>
                  <a:ext uri="{FF2B5EF4-FFF2-40B4-BE49-F238E27FC236}">
                    <a16:creationId xmlns:a16="http://schemas.microsoft.com/office/drawing/2014/main" id="{DFC15371-CC59-4175-9723-C8D9F3D340EB}"/>
                  </a:ext>
                </a:extLst>
              </p:cNvPr>
              <p:cNvSpPr/>
              <p:nvPr/>
            </p:nvSpPr>
            <p:spPr>
              <a:xfrm>
                <a:off x="6597056" y="851051"/>
                <a:ext cx="2544241" cy="42209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400" b="1" dirty="0">
                    <a:solidFill>
                      <a:srgbClr val="1C819E"/>
                    </a:solidFill>
                  </a:rPr>
                  <a:t>JPA</a:t>
                </a:r>
                <a:endParaRPr lang="ko-KR" altLang="en-US" sz="1600" b="1" dirty="0">
                  <a:solidFill>
                    <a:srgbClr val="1C819E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grpSp>
            <p:nvGrpSpPr>
              <p:cNvPr id="183" name="그룹 182"/>
              <p:cNvGrpSpPr/>
              <p:nvPr/>
            </p:nvGrpSpPr>
            <p:grpSpPr>
              <a:xfrm>
                <a:off x="6261651" y="1403472"/>
                <a:ext cx="3237155" cy="1074407"/>
                <a:chOff x="6500460" y="1838990"/>
                <a:chExt cx="3957827" cy="1023254"/>
              </a:xfrm>
            </p:grpSpPr>
            <p:sp>
              <p:nvSpPr>
                <p:cNvPr id="189" name="사각형: 둥근 모서리 54">
                  <a:extLst>
                    <a:ext uri="{FF2B5EF4-FFF2-40B4-BE49-F238E27FC236}">
                      <a16:creationId xmlns:a16="http://schemas.microsoft.com/office/drawing/2014/main" id="{EE153862-E2AD-4192-A1ED-FA0B7316D490}"/>
                    </a:ext>
                  </a:extLst>
                </p:cNvPr>
                <p:cNvSpPr/>
                <p:nvPr/>
              </p:nvSpPr>
              <p:spPr>
                <a:xfrm>
                  <a:off x="6523514" y="1838990"/>
                  <a:ext cx="3900269" cy="451068"/>
                </a:xfrm>
                <a:prstGeom prst="roundRect">
                  <a:avLst/>
                </a:prstGeom>
                <a:solidFill>
                  <a:srgbClr val="1C819E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Repository</a:t>
                  </a:r>
                  <a:endParaRPr lang="ko-KR" altLang="en-US" sz="1400" dirty="0"/>
                </a:p>
              </p:txBody>
            </p:sp>
            <p:sp>
              <p:nvSpPr>
                <p:cNvPr id="190" name="사각형: 둥근 모서리 54">
                  <a:extLst>
                    <a:ext uri="{FF2B5EF4-FFF2-40B4-BE49-F238E27FC236}">
                      <a16:creationId xmlns:a16="http://schemas.microsoft.com/office/drawing/2014/main" id="{EE153862-E2AD-4192-A1ED-FA0B7316D490}"/>
                    </a:ext>
                  </a:extLst>
                </p:cNvPr>
                <p:cNvSpPr/>
                <p:nvPr/>
              </p:nvSpPr>
              <p:spPr>
                <a:xfrm>
                  <a:off x="6500460" y="2417059"/>
                  <a:ext cx="1877964" cy="441523"/>
                </a:xfrm>
                <a:prstGeom prst="roundRect">
                  <a:avLst/>
                </a:prstGeom>
                <a:solidFill>
                  <a:srgbClr val="1C819E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VO</a:t>
                  </a:r>
                  <a:endParaRPr lang="ko-KR" altLang="en-US" sz="1400" dirty="0"/>
                </a:p>
              </p:txBody>
            </p:sp>
            <p:sp>
              <p:nvSpPr>
                <p:cNvPr id="191" name="사각형: 둥근 모서리 54">
                  <a:extLst>
                    <a:ext uri="{FF2B5EF4-FFF2-40B4-BE49-F238E27FC236}">
                      <a16:creationId xmlns:a16="http://schemas.microsoft.com/office/drawing/2014/main" id="{EE153862-E2AD-4192-A1ED-FA0B7316D490}"/>
                    </a:ext>
                  </a:extLst>
                </p:cNvPr>
                <p:cNvSpPr/>
                <p:nvPr/>
              </p:nvSpPr>
              <p:spPr>
                <a:xfrm>
                  <a:off x="8580323" y="2420723"/>
                  <a:ext cx="1877964" cy="441521"/>
                </a:xfrm>
                <a:prstGeom prst="roundRect">
                  <a:avLst/>
                </a:prstGeom>
                <a:solidFill>
                  <a:srgbClr val="1C819E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Resource</a:t>
                  </a:r>
                  <a:endParaRPr lang="en-US" altLang="ko-KR" sz="1200" dirty="0"/>
                </a:p>
                <a:p>
                  <a:pPr algn="ctr"/>
                  <a:r>
                    <a:rPr lang="en-US" altLang="ko-KR" sz="1200" dirty="0"/>
                    <a:t>[</a:t>
                  </a:r>
                  <a:r>
                    <a:rPr lang="en-US" altLang="ko-KR" sz="1100" dirty="0"/>
                    <a:t>HATEOAS</a:t>
                  </a:r>
                  <a:r>
                    <a:rPr lang="en-US" altLang="ko-KR" sz="1200" dirty="0"/>
                    <a:t>]</a:t>
                  </a:r>
                  <a:endParaRPr lang="ko-KR" altLang="en-US" sz="1200" dirty="0"/>
                </a:p>
              </p:txBody>
            </p:sp>
          </p:grpSp>
          <p:cxnSp>
            <p:nvCxnSpPr>
              <p:cNvPr id="184" name="직선 연결선 183"/>
              <p:cNvCxnSpPr/>
              <p:nvPr/>
            </p:nvCxnSpPr>
            <p:spPr>
              <a:xfrm>
                <a:off x="5991123" y="2648292"/>
                <a:ext cx="376884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>
                <a:off x="5984753" y="3363375"/>
                <a:ext cx="376884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사각형: 둥근 모서리 49">
                <a:extLst>
                  <a:ext uri="{FF2B5EF4-FFF2-40B4-BE49-F238E27FC236}">
                    <a16:creationId xmlns:a16="http://schemas.microsoft.com/office/drawing/2014/main" id="{DFC15371-CC59-4175-9723-C8D9F3D340EB}"/>
                  </a:ext>
                </a:extLst>
              </p:cNvPr>
              <p:cNvSpPr/>
              <p:nvPr/>
            </p:nvSpPr>
            <p:spPr>
              <a:xfrm>
                <a:off x="6585714" y="2787799"/>
                <a:ext cx="2544240" cy="4204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400" b="1" dirty="0">
                    <a:solidFill>
                      <a:srgbClr val="1C819E"/>
                    </a:solidFill>
                  </a:rPr>
                  <a:t>Hibernate</a:t>
                </a:r>
                <a:endParaRPr lang="ko-KR" altLang="en-US" sz="1600" b="1" dirty="0">
                  <a:solidFill>
                    <a:srgbClr val="1C819E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87" name="사각형: 둥근 모서리 49">
                <a:extLst>
                  <a:ext uri="{FF2B5EF4-FFF2-40B4-BE49-F238E27FC236}">
                    <a16:creationId xmlns:a16="http://schemas.microsoft.com/office/drawing/2014/main" id="{DFC15371-CC59-4175-9723-C8D9F3D340EB}"/>
                  </a:ext>
                </a:extLst>
              </p:cNvPr>
              <p:cNvSpPr/>
              <p:nvPr/>
            </p:nvSpPr>
            <p:spPr>
              <a:xfrm>
                <a:off x="6603423" y="3492740"/>
                <a:ext cx="2544240" cy="3894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350000"/>
                  </a:lnSpc>
                </a:pPr>
                <a:r>
                  <a:rPr lang="en-US" altLang="ko-KR" sz="1400" b="1" dirty="0">
                    <a:solidFill>
                      <a:srgbClr val="1C819E"/>
                    </a:solidFill>
                  </a:rPr>
                  <a:t>JDBC</a:t>
                </a:r>
                <a:endParaRPr lang="ko-KR" altLang="en-US" sz="1600" b="1" dirty="0">
                  <a:solidFill>
                    <a:srgbClr val="1C819E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720099" y="2674652"/>
              <a:ext cx="4104131" cy="2521437"/>
              <a:chOff x="998378" y="3498173"/>
              <a:chExt cx="4104131" cy="2521437"/>
            </a:xfrm>
          </p:grpSpPr>
          <p:grpSp>
            <p:nvGrpSpPr>
              <p:cNvPr id="131" name="그룹 130"/>
              <p:cNvGrpSpPr/>
              <p:nvPr/>
            </p:nvGrpSpPr>
            <p:grpSpPr>
              <a:xfrm>
                <a:off x="998378" y="3498173"/>
                <a:ext cx="4104131" cy="2521437"/>
                <a:chOff x="42439" y="1584797"/>
                <a:chExt cx="5131755" cy="3152773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00AA28C0-531D-495C-BB94-08C930C62E26}"/>
                    </a:ext>
                  </a:extLst>
                </p:cNvPr>
                <p:cNvGrpSpPr/>
                <p:nvPr/>
              </p:nvGrpSpPr>
              <p:grpSpPr>
                <a:xfrm>
                  <a:off x="1419011" y="1584797"/>
                  <a:ext cx="3755183" cy="3152773"/>
                  <a:chOff x="1890421" y="3745658"/>
                  <a:chExt cx="2057764" cy="1727656"/>
                </a:xfrm>
              </p:grpSpPr>
              <p:sp>
                <p:nvSpPr>
                  <p:cNvPr id="176" name="사각형: 둥근 모서리 18">
                    <a:extLst>
                      <a:ext uri="{FF2B5EF4-FFF2-40B4-BE49-F238E27FC236}">
                        <a16:creationId xmlns:a16="http://schemas.microsoft.com/office/drawing/2014/main" id="{E2C129F7-DD53-4BEF-9918-E6459A1C1AA4}"/>
                      </a:ext>
                    </a:extLst>
                  </p:cNvPr>
                  <p:cNvSpPr/>
                  <p:nvPr/>
                </p:nvSpPr>
                <p:spPr>
                  <a:xfrm>
                    <a:off x="1890421" y="3745658"/>
                    <a:ext cx="2057764" cy="1727656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762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sp>
                <p:nvSpPr>
                  <p:cNvPr id="177" name="사각형: 둥근 모서리 19">
                    <a:extLst>
                      <a:ext uri="{FF2B5EF4-FFF2-40B4-BE49-F238E27FC236}">
                        <a16:creationId xmlns:a16="http://schemas.microsoft.com/office/drawing/2014/main" id="{0B68797F-201F-400C-A550-D231FB127F25}"/>
                      </a:ext>
                    </a:extLst>
                  </p:cNvPr>
                  <p:cNvSpPr/>
                  <p:nvPr/>
                </p:nvSpPr>
                <p:spPr>
                  <a:xfrm>
                    <a:off x="2385861" y="3777591"/>
                    <a:ext cx="1066885" cy="28906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사각형: 둥근 모서리 20">
                    <a:extLst>
                      <a:ext uri="{FF2B5EF4-FFF2-40B4-BE49-F238E27FC236}">
                        <a16:creationId xmlns:a16="http://schemas.microsoft.com/office/drawing/2014/main" id="{01110B36-E393-4865-8923-2D57AB7E3F40}"/>
                      </a:ext>
                    </a:extLst>
                  </p:cNvPr>
                  <p:cNvSpPr/>
                  <p:nvPr/>
                </p:nvSpPr>
                <p:spPr>
                  <a:xfrm>
                    <a:off x="2299111" y="4119663"/>
                    <a:ext cx="1247203" cy="270808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350000"/>
                      </a:lnSpc>
                    </a:pPr>
                    <a:r>
                      <a:rPr lang="en-US" altLang="ko-KR" sz="1300" dirty="0">
                        <a:solidFill>
                          <a:srgbClr val="1C819E"/>
                        </a:solidFill>
                      </a:rPr>
                      <a:t>Portfolio</a:t>
                    </a:r>
                  </a:p>
                  <a:p>
                    <a:pPr algn="ctr"/>
                    <a:endParaRPr lang="ko-KR" altLang="en-US" sz="1600" dirty="0"/>
                  </a:p>
                </p:txBody>
              </p:sp>
            </p:grpSp>
            <p:sp>
              <p:nvSpPr>
                <p:cNvPr id="133" name="Rectangle 8"/>
                <p:cNvSpPr/>
                <p:nvPr/>
              </p:nvSpPr>
              <p:spPr>
                <a:xfrm>
                  <a:off x="1585904" y="2438400"/>
                  <a:ext cx="366726" cy="2066925"/>
                </a:xfrm>
                <a:prstGeom prst="rect">
                  <a:avLst/>
                </a:prstGeom>
                <a:solidFill>
                  <a:srgbClr val="FFBE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>
                      <a:solidFill>
                        <a:srgbClr val="1C819E"/>
                      </a:solidFill>
                    </a:rPr>
                    <a:t>Log</a:t>
                  </a: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42439" y="2494831"/>
                  <a:ext cx="2145612" cy="1985655"/>
                  <a:chOff x="42439" y="2494831"/>
                  <a:chExt cx="2145612" cy="1985655"/>
                </a:xfrm>
              </p:grpSpPr>
              <p:cxnSp>
                <p:nvCxnSpPr>
                  <p:cNvPr id="162" name="Straight Connector 62"/>
                  <p:cNvCxnSpPr/>
                  <p:nvPr/>
                </p:nvCxnSpPr>
                <p:spPr>
                  <a:xfrm>
                    <a:off x="1491315" y="2494831"/>
                    <a:ext cx="0" cy="1981919"/>
                  </a:xfrm>
                  <a:prstGeom prst="line">
                    <a:avLst/>
                  </a:prstGeom>
                  <a:ln w="19050">
                    <a:solidFill>
                      <a:srgbClr val="1C8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Elbow Connector 64">
                    <a:extLst>
                      <a:ext uri="{FF2B5EF4-FFF2-40B4-BE49-F238E27FC236}">
                        <a16:creationId xmlns:a16="http://schemas.microsoft.com/office/drawing/2014/main" id="{BE8A9FBA-DC73-4F5B-AA68-74A31D55C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42439" y="3432813"/>
                    <a:ext cx="1440747" cy="789733"/>
                  </a:xfrm>
                  <a:prstGeom prst="bentConnector2">
                    <a:avLst/>
                  </a:prstGeom>
                  <a:ln w="19050">
                    <a:solidFill>
                      <a:srgbClr val="1C819E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166"/>
                  <p:cNvCxnSpPr/>
                  <p:nvPr/>
                </p:nvCxnSpPr>
                <p:spPr>
                  <a:xfrm>
                    <a:off x="2038691" y="2559424"/>
                    <a:ext cx="113476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62"/>
                  <p:cNvCxnSpPr/>
                  <p:nvPr/>
                </p:nvCxnSpPr>
                <p:spPr>
                  <a:xfrm>
                    <a:off x="2044071" y="2498567"/>
                    <a:ext cx="0" cy="1981919"/>
                  </a:xfrm>
                  <a:prstGeom prst="line">
                    <a:avLst/>
                  </a:prstGeom>
                  <a:ln w="19050">
                    <a:solidFill>
                      <a:srgbClr val="1C8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직선 연결선 168"/>
                  <p:cNvCxnSpPr/>
                  <p:nvPr/>
                </p:nvCxnSpPr>
                <p:spPr>
                  <a:xfrm>
                    <a:off x="2045837" y="3142009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/>
                  <p:cNvCxnSpPr/>
                  <p:nvPr/>
                </p:nvCxnSpPr>
                <p:spPr>
                  <a:xfrm>
                    <a:off x="2036618" y="3753571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/>
                  <p:cNvCxnSpPr/>
                  <p:nvPr/>
                </p:nvCxnSpPr>
                <p:spPr>
                  <a:xfrm>
                    <a:off x="2036618" y="4391161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칠각형 174"/>
                  <p:cNvSpPr/>
                  <p:nvPr/>
                </p:nvSpPr>
                <p:spPr>
                  <a:xfrm>
                    <a:off x="2130579" y="4365830"/>
                    <a:ext cx="57472" cy="57472"/>
                  </a:xfrm>
                  <a:prstGeom prst="heptagon">
                    <a:avLst/>
                  </a:prstGeom>
                  <a:solidFill>
                    <a:schemeClr val="bg1"/>
                  </a:solidFill>
                  <a:ln>
                    <a:solidFill>
                      <a:srgbClr val="1C81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 flipH="1">
                  <a:off x="4433864" y="2495110"/>
                  <a:ext cx="692560" cy="1985655"/>
                  <a:chOff x="1491315" y="2494831"/>
                  <a:chExt cx="692560" cy="1985655"/>
                </a:xfrm>
              </p:grpSpPr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2036309" y="2559424"/>
                    <a:ext cx="128819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62"/>
                  <p:cNvCxnSpPr/>
                  <p:nvPr/>
                </p:nvCxnSpPr>
                <p:spPr>
                  <a:xfrm>
                    <a:off x="1491315" y="2494831"/>
                    <a:ext cx="0" cy="1981919"/>
                  </a:xfrm>
                  <a:prstGeom prst="line">
                    <a:avLst/>
                  </a:prstGeom>
                  <a:ln w="19050">
                    <a:solidFill>
                      <a:srgbClr val="1C8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62"/>
                  <p:cNvCxnSpPr/>
                  <p:nvPr/>
                </p:nvCxnSpPr>
                <p:spPr>
                  <a:xfrm>
                    <a:off x="2044071" y="2498567"/>
                    <a:ext cx="0" cy="1981919"/>
                  </a:xfrm>
                  <a:prstGeom prst="line">
                    <a:avLst/>
                  </a:prstGeom>
                  <a:ln w="19050">
                    <a:solidFill>
                      <a:srgbClr val="1C819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/>
                  <p:cNvCxnSpPr/>
                  <p:nvPr/>
                </p:nvCxnSpPr>
                <p:spPr>
                  <a:xfrm>
                    <a:off x="2045837" y="3142009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/>
                  <p:cNvCxnSpPr/>
                  <p:nvPr/>
                </p:nvCxnSpPr>
                <p:spPr>
                  <a:xfrm>
                    <a:off x="2036618" y="3753571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2036618" y="4391161"/>
                    <a:ext cx="1380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9" name="Rectangle 8"/>
                <p:cNvSpPr/>
                <p:nvPr/>
              </p:nvSpPr>
              <p:spPr>
                <a:xfrm>
                  <a:off x="4662145" y="2386947"/>
                  <a:ext cx="366726" cy="2173830"/>
                </a:xfrm>
                <a:prstGeom prst="rect">
                  <a:avLst/>
                </a:prstGeom>
                <a:solidFill>
                  <a:srgbClr val="FFBE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E</a:t>
                  </a:r>
                </a:p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x</a:t>
                  </a:r>
                </a:p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c</a:t>
                  </a:r>
                </a:p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ep</a:t>
                  </a:r>
                </a:p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t</a:t>
                  </a:r>
                </a:p>
                <a:p>
                  <a:pPr algn="ctr"/>
                  <a:r>
                    <a:rPr lang="en-US" sz="1200" dirty="0" err="1">
                      <a:solidFill>
                        <a:srgbClr val="1C819E"/>
                      </a:solidFill>
                    </a:rPr>
                    <a:t>i</a:t>
                  </a:r>
                  <a:endParaRPr lang="en-US" sz="1200" dirty="0">
                    <a:solidFill>
                      <a:srgbClr val="1C819E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rgbClr val="1C819E"/>
                      </a:solidFill>
                    </a:rPr>
                    <a:t>on</a:t>
                  </a:r>
                </a:p>
              </p:txBody>
            </p:sp>
            <p:sp>
              <p:nvSpPr>
                <p:cNvPr id="135" name="사각형: 둥근 모서리 20">
                  <a:extLst>
                    <a:ext uri="{FF2B5EF4-FFF2-40B4-BE49-F238E27FC236}">
                      <a16:creationId xmlns:a16="http://schemas.microsoft.com/office/drawing/2014/main" id="{01110B36-E393-4865-8923-2D57AB7E3F40}"/>
                    </a:ext>
                  </a:extLst>
                </p:cNvPr>
                <p:cNvSpPr/>
                <p:nvPr/>
              </p:nvSpPr>
              <p:spPr>
                <a:xfrm>
                  <a:off x="2161600" y="4117501"/>
                  <a:ext cx="2276001" cy="494193"/>
                </a:xfrm>
                <a:prstGeom prst="roundRect">
                  <a:avLst/>
                </a:prstGeom>
                <a:solidFill>
                  <a:srgbClr val="FFC0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300" dirty="0">
                      <a:solidFill>
                        <a:srgbClr val="1C819E"/>
                      </a:solidFill>
                    </a:rPr>
                    <a:t>Post Comments</a:t>
                  </a:r>
                </a:p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136" name="사각형: 둥근 모서리 20">
                  <a:extLst>
                    <a:ext uri="{FF2B5EF4-FFF2-40B4-BE49-F238E27FC236}">
                      <a16:creationId xmlns:a16="http://schemas.microsoft.com/office/drawing/2014/main" id="{01110B36-E393-4865-8923-2D57AB7E3F40}"/>
                    </a:ext>
                  </a:extLst>
                </p:cNvPr>
                <p:cNvSpPr/>
                <p:nvPr/>
              </p:nvSpPr>
              <p:spPr>
                <a:xfrm>
                  <a:off x="2163212" y="3496630"/>
                  <a:ext cx="2276002" cy="494193"/>
                </a:xfrm>
                <a:prstGeom prst="roundRect">
                  <a:avLst/>
                </a:prstGeom>
                <a:solidFill>
                  <a:srgbClr val="FFC0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300" dirty="0">
                      <a:solidFill>
                        <a:srgbClr val="1C819E"/>
                      </a:solidFill>
                    </a:rPr>
                    <a:t>Post</a:t>
                  </a:r>
                </a:p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134" name="사각형: 둥근 모서리 20">
                  <a:extLst>
                    <a:ext uri="{FF2B5EF4-FFF2-40B4-BE49-F238E27FC236}">
                      <a16:creationId xmlns:a16="http://schemas.microsoft.com/office/drawing/2014/main" id="{01110B36-E393-4865-8923-2D57AB7E3F40}"/>
                    </a:ext>
                  </a:extLst>
                </p:cNvPr>
                <p:cNvSpPr/>
                <p:nvPr/>
              </p:nvSpPr>
              <p:spPr>
                <a:xfrm>
                  <a:off x="2164825" y="2888185"/>
                  <a:ext cx="2276002" cy="494193"/>
                </a:xfrm>
                <a:prstGeom prst="roundRect">
                  <a:avLst/>
                </a:prstGeom>
                <a:solidFill>
                  <a:srgbClr val="FFC00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350000"/>
                    </a:lnSpc>
                  </a:pPr>
                  <a:r>
                    <a:rPr lang="en-US" altLang="ko-KR" sz="1300" dirty="0">
                      <a:solidFill>
                        <a:srgbClr val="1C819E"/>
                      </a:solidFill>
                    </a:rPr>
                    <a:t>Portfolio Comments</a:t>
                  </a:r>
                </a:p>
                <a:p>
                  <a:pPr algn="ctr"/>
                  <a:endParaRPr lang="ko-KR" altLang="en-US" sz="16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2882350" y="3609352"/>
                <a:ext cx="14644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1C819E"/>
                    </a:solidFill>
                  </a:rPr>
                  <a:t>Rest Controller</a:t>
                </a:r>
                <a:endParaRPr lang="ko-KR" altLang="en-US" sz="1400" b="1" dirty="0">
                  <a:solidFill>
                    <a:srgbClr val="1C819E"/>
                  </a:solidFill>
                </a:endParaRPr>
              </a:p>
            </p:txBody>
          </p:sp>
        </p:grpSp>
        <p:sp>
          <p:nvSpPr>
            <p:cNvPr id="200" name="사각형: 둥근 모서리 18">
              <a:extLst>
                <a:ext uri="{FF2B5EF4-FFF2-40B4-BE49-F238E27FC236}">
                  <a16:creationId xmlns:a16="http://schemas.microsoft.com/office/drawing/2014/main" id="{E2C129F7-DD53-4BEF-9918-E6459A1C1AA4}"/>
                </a:ext>
              </a:extLst>
            </p:cNvPr>
            <p:cNvSpPr/>
            <p:nvPr/>
          </p:nvSpPr>
          <p:spPr>
            <a:xfrm>
              <a:off x="9053354" y="1694945"/>
              <a:ext cx="1814839" cy="559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C8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1C819E"/>
                  </a:solidFill>
                </a:rPr>
                <a:t>Exception</a:t>
              </a:r>
              <a:endParaRPr lang="ko-KR" altLang="en-US" sz="1600" b="1" dirty="0">
                <a:solidFill>
                  <a:srgbClr val="1C819E"/>
                </a:solidFill>
              </a:endParaRPr>
            </a:p>
          </p:txBody>
        </p:sp>
        <p:sp>
          <p:nvSpPr>
            <p:cNvPr id="206" name="사각형: 둥근 모서리 18">
              <a:extLst>
                <a:ext uri="{FF2B5EF4-FFF2-40B4-BE49-F238E27FC236}">
                  <a16:creationId xmlns:a16="http://schemas.microsoft.com/office/drawing/2014/main" id="{E2C129F7-DD53-4BEF-9918-E6459A1C1AA4}"/>
                </a:ext>
              </a:extLst>
            </p:cNvPr>
            <p:cNvSpPr/>
            <p:nvPr/>
          </p:nvSpPr>
          <p:spPr>
            <a:xfrm>
              <a:off x="6188456" y="4422666"/>
              <a:ext cx="1814839" cy="55939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B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1C819E"/>
                  </a:solidFill>
                </a:rPr>
                <a:t>Service</a:t>
              </a:r>
              <a:endParaRPr lang="ko-KR" altLang="en-US" sz="1600" b="1" dirty="0">
                <a:solidFill>
                  <a:srgbClr val="1C819E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42909" y="2498674"/>
              <a:ext cx="1380202" cy="551517"/>
              <a:chOff x="1558738" y="2827214"/>
              <a:chExt cx="1651822" cy="551517"/>
            </a:xfrm>
          </p:grpSpPr>
          <p:sp>
            <p:nvSpPr>
              <p:cNvPr id="208" name="Rectangle 9"/>
              <p:cNvSpPr/>
              <p:nvPr/>
            </p:nvSpPr>
            <p:spPr>
              <a:xfrm>
                <a:off x="1558738" y="2827214"/>
                <a:ext cx="1651822" cy="5515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40274" y="2846969"/>
                <a:ext cx="128875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C819E"/>
                    </a:solidFill>
                  </a:rPr>
                  <a:t>Interceptor</a:t>
                </a:r>
                <a:endParaRPr lang="en-US" altLang="ko-KR" sz="1600" dirty="0">
                  <a:solidFill>
                    <a:srgbClr val="1C819E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1C819E"/>
                    </a:solidFill>
                  </a:rPr>
                  <a:t>  [</a:t>
                </a:r>
                <a:r>
                  <a:rPr lang="ko-KR" altLang="en-US" sz="1200" dirty="0">
                    <a:solidFill>
                      <a:srgbClr val="1C819E"/>
                    </a:solidFill>
                  </a:rPr>
                  <a:t>권한 검사</a:t>
                </a:r>
                <a:r>
                  <a:rPr lang="en-US" altLang="ko-KR" sz="1200" dirty="0">
                    <a:solidFill>
                      <a:srgbClr val="1C819E"/>
                    </a:solidFill>
                  </a:rPr>
                  <a:t>]</a:t>
                </a:r>
              </a:p>
            </p:txBody>
          </p:sp>
        </p:grpSp>
        <p:grpSp>
          <p:nvGrpSpPr>
            <p:cNvPr id="215" name="그룹 214"/>
            <p:cNvGrpSpPr/>
            <p:nvPr/>
          </p:nvGrpSpPr>
          <p:grpSpPr>
            <a:xfrm>
              <a:off x="5722639" y="1696848"/>
              <a:ext cx="1489187" cy="551517"/>
              <a:chOff x="1558738" y="2827214"/>
              <a:chExt cx="1651822" cy="551517"/>
            </a:xfrm>
          </p:grpSpPr>
          <p:sp>
            <p:nvSpPr>
              <p:cNvPr id="216" name="Rectangle 9"/>
              <p:cNvSpPr/>
              <p:nvPr/>
            </p:nvSpPr>
            <p:spPr>
              <a:xfrm>
                <a:off x="1558738" y="2827214"/>
                <a:ext cx="1651822" cy="5515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1848312" y="2865502"/>
                <a:ext cx="1072673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C819E"/>
                    </a:solidFill>
                  </a:rPr>
                  <a:t>Exception</a:t>
                </a:r>
              </a:p>
              <a:p>
                <a:pPr algn="ctr"/>
                <a:r>
                  <a:rPr lang="en-US" altLang="ko-KR" sz="1300" dirty="0">
                    <a:solidFill>
                      <a:srgbClr val="1C819E"/>
                    </a:solidFill>
                  </a:rPr>
                  <a:t>Aspect</a:t>
                </a:r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1078339" y="4784198"/>
              <a:ext cx="1232719" cy="551517"/>
              <a:chOff x="1558738" y="2827214"/>
              <a:chExt cx="1651822" cy="551517"/>
            </a:xfrm>
          </p:grpSpPr>
          <p:sp>
            <p:nvSpPr>
              <p:cNvPr id="219" name="Rectangle 9"/>
              <p:cNvSpPr/>
              <p:nvPr/>
            </p:nvSpPr>
            <p:spPr>
              <a:xfrm>
                <a:off x="1558738" y="2827214"/>
                <a:ext cx="1651822" cy="5515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1919666" y="2836187"/>
                <a:ext cx="92621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1C819E"/>
                    </a:solidFill>
                  </a:rPr>
                  <a:t>Log</a:t>
                </a:r>
              </a:p>
              <a:p>
                <a:pPr algn="ctr"/>
                <a:r>
                  <a:rPr lang="en-US" altLang="ko-KR" sz="1300" dirty="0">
                    <a:solidFill>
                      <a:srgbClr val="1C819E"/>
                    </a:solidFill>
                  </a:rPr>
                  <a:t>Aspect</a:t>
                </a:r>
              </a:p>
            </p:txBody>
          </p:sp>
        </p:grpSp>
        <p:grpSp>
          <p:nvGrpSpPr>
            <p:cNvPr id="228" name="그룹 227"/>
            <p:cNvGrpSpPr/>
            <p:nvPr/>
          </p:nvGrpSpPr>
          <p:grpSpPr>
            <a:xfrm>
              <a:off x="1140930" y="6102789"/>
              <a:ext cx="1128700" cy="512275"/>
              <a:chOff x="1575759" y="2866456"/>
              <a:chExt cx="1512438" cy="512275"/>
            </a:xfrm>
            <a:solidFill>
              <a:schemeClr val="bg1">
                <a:lumMod val="65000"/>
              </a:schemeClr>
            </a:solidFill>
          </p:grpSpPr>
          <p:sp>
            <p:nvSpPr>
              <p:cNvPr id="229" name="Rectangle 9"/>
              <p:cNvSpPr/>
              <p:nvPr/>
            </p:nvSpPr>
            <p:spPr>
              <a:xfrm>
                <a:off x="1575759" y="2866456"/>
                <a:ext cx="1512438" cy="5122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1824125" y="2966640"/>
                <a:ext cx="987820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95000"/>
                      </a:schemeClr>
                    </a:solidFill>
                  </a:rPr>
                  <a:t>Log.txt</a:t>
                </a:r>
              </a:p>
            </p:txBody>
          </p:sp>
        </p:grpSp>
        <p:grpSp>
          <p:nvGrpSpPr>
            <p:cNvPr id="231" name="그룹 230"/>
            <p:cNvGrpSpPr/>
            <p:nvPr/>
          </p:nvGrpSpPr>
          <p:grpSpPr>
            <a:xfrm>
              <a:off x="9399014" y="6103670"/>
              <a:ext cx="1128700" cy="512275"/>
              <a:chOff x="1558739" y="2866456"/>
              <a:chExt cx="1512438" cy="512275"/>
            </a:xfrm>
            <a:solidFill>
              <a:schemeClr val="bg1">
                <a:lumMod val="65000"/>
              </a:schemeClr>
            </a:solidFill>
          </p:grpSpPr>
          <p:sp>
            <p:nvSpPr>
              <p:cNvPr id="232" name="Rectangle 9"/>
              <p:cNvSpPr/>
              <p:nvPr/>
            </p:nvSpPr>
            <p:spPr>
              <a:xfrm>
                <a:off x="1558739" y="2866456"/>
                <a:ext cx="1512438" cy="5122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869963" y="2966640"/>
                <a:ext cx="896144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 err="1">
                    <a:solidFill>
                      <a:srgbClr val="0070C0"/>
                    </a:solidFill>
                  </a:rPr>
                  <a:t>Mysql</a:t>
                </a:r>
                <a:endParaRPr lang="en-US" altLang="ko-KR" sz="140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234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4" idx="2"/>
              <a:endCxn id="211" idx="0"/>
            </p:cNvCxnSpPr>
            <p:nvPr/>
          </p:nvCxnSpPr>
          <p:spPr>
            <a:xfrm rot="5400000">
              <a:off x="1793752" y="1418962"/>
              <a:ext cx="838727" cy="136020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12951" y="2774434"/>
              <a:ext cx="577586" cy="11679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38043" y="5718193"/>
              <a:ext cx="767074" cy="21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588562" y="3726281"/>
              <a:ext cx="221059" cy="2793571"/>
            </a:xfrm>
            <a:prstGeom prst="bentConnector3">
              <a:avLst>
                <a:gd name="adj1" fmla="val 203411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78397" y="2874163"/>
              <a:ext cx="1907014" cy="655418"/>
            </a:xfrm>
            <a:prstGeom prst="bentConnector2">
              <a:avLst/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13455" y="3847060"/>
              <a:ext cx="528764" cy="8553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187" idx="2"/>
              <a:endCxn id="232" idx="0"/>
            </p:cNvCxnSpPr>
            <p:nvPr/>
          </p:nvCxnSpPr>
          <p:spPr>
            <a:xfrm rot="5400000">
              <a:off x="9455258" y="5592975"/>
              <a:ext cx="1018802" cy="25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Elbow Connector 64">
              <a:extLst>
                <a:ext uri="{FF2B5EF4-FFF2-40B4-BE49-F238E27FC236}">
                  <a16:creationId xmlns:a16="http://schemas.microsoft.com/office/drawing/2014/main" id="{BE8A9FBA-DC73-4F5B-AA68-74A31D55CFEF}"/>
                </a:ext>
              </a:extLst>
            </p:cNvPr>
            <p:cNvCxnSpPr>
              <a:cxnSpLocks/>
              <a:stCxn id="200" idx="1"/>
              <a:endCxn id="216" idx="3"/>
            </p:cNvCxnSpPr>
            <p:nvPr/>
          </p:nvCxnSpPr>
          <p:spPr>
            <a:xfrm rot="10800000">
              <a:off x="7211826" y="1972607"/>
              <a:ext cx="1841528" cy="20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819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3B06BB-5BA8-433C-A040-2EA929DA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708" y="5287140"/>
              <a:ext cx="983060" cy="516107"/>
            </a:xfrm>
            <a:prstGeom prst="rect">
              <a:avLst/>
            </a:prstGeom>
          </p:spPr>
        </p:pic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2CAF72E8-0A80-4555-B55C-3CBD23DFFBFB}"/>
                </a:ext>
              </a:extLst>
            </p:cNvPr>
            <p:cNvGrpSpPr/>
            <p:nvPr/>
          </p:nvGrpSpPr>
          <p:grpSpPr>
            <a:xfrm>
              <a:off x="6387705" y="92272"/>
              <a:ext cx="982359" cy="571630"/>
              <a:chOff x="1441988" y="646757"/>
              <a:chExt cx="982359" cy="571630"/>
            </a:xfrm>
          </p:grpSpPr>
          <p:sp>
            <p:nvSpPr>
              <p:cNvPr id="99" name="말풍선: 사각형 98">
                <a:extLst>
                  <a:ext uri="{FF2B5EF4-FFF2-40B4-BE49-F238E27FC236}">
                    <a16:creationId xmlns:a16="http://schemas.microsoft.com/office/drawing/2014/main" id="{C5AA90C0-2E2E-477C-B052-4BC861F24CEF}"/>
                  </a:ext>
                </a:extLst>
              </p:cNvPr>
              <p:cNvSpPr/>
              <p:nvPr/>
            </p:nvSpPr>
            <p:spPr>
              <a:xfrm>
                <a:off x="1533012" y="864869"/>
                <a:ext cx="891335" cy="353518"/>
              </a:xfrm>
              <a:prstGeom prst="wedgeRectCallout">
                <a:avLst>
                  <a:gd name="adj1" fmla="val 67986"/>
                  <a:gd name="adj2" fmla="val 47792"/>
                </a:avLst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FFC000"/>
                    </a:solidFill>
                  </a:rPr>
                  <a:t>header</a:t>
                </a:r>
                <a:r>
                  <a:rPr lang="en-US" altLang="ko-KR" sz="900" dirty="0">
                    <a:solidFill>
                      <a:srgbClr val="FFC000"/>
                    </a:solidFill>
                  </a:rPr>
                  <a:t>: </a:t>
                </a:r>
              </a:p>
              <a:p>
                <a:pPr algn="ctr"/>
                <a:r>
                  <a:rPr lang="en-US" altLang="ko-KR" sz="900" u="sng" dirty="0">
                    <a:solidFill>
                      <a:srgbClr val="FFC000"/>
                    </a:solidFill>
                  </a:rPr>
                  <a:t>Auth</a:t>
                </a:r>
                <a:r>
                  <a:rPr lang="en-US" altLang="ko-KR" sz="900" dirty="0">
                    <a:solidFill>
                      <a:srgbClr val="FFC000"/>
                    </a:solidFill>
                  </a:rPr>
                  <a:t>, Email</a:t>
                </a:r>
                <a:endParaRPr lang="ko-KR" altLang="en-US" sz="9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40B43F7-AE60-4D46-B97B-EC9838CA7210}"/>
                  </a:ext>
                </a:extLst>
              </p:cNvPr>
              <p:cNvSpPr txBox="1"/>
              <p:nvPr/>
            </p:nvSpPr>
            <p:spPr>
              <a:xfrm>
                <a:off x="1441988" y="646757"/>
                <a:ext cx="6767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C000"/>
                    </a:solidFill>
                  </a:rPr>
                  <a:t>Request</a:t>
                </a:r>
                <a:endParaRPr lang="ko-KR" altLang="en-US" sz="1100" b="1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9F2354C-5362-48D7-86EC-25B42BAAC202}"/>
                </a:ext>
              </a:extLst>
            </p:cNvPr>
            <p:cNvGrpSpPr/>
            <p:nvPr/>
          </p:nvGrpSpPr>
          <p:grpSpPr>
            <a:xfrm>
              <a:off x="1483538" y="627898"/>
              <a:ext cx="1006658" cy="579484"/>
              <a:chOff x="4916369" y="802897"/>
              <a:chExt cx="1006658" cy="579484"/>
            </a:xfrm>
          </p:grpSpPr>
          <p:sp>
            <p:nvSpPr>
              <p:cNvPr id="119" name="말풍선: 사각형 118">
                <a:extLst>
                  <a:ext uri="{FF2B5EF4-FFF2-40B4-BE49-F238E27FC236}">
                    <a16:creationId xmlns:a16="http://schemas.microsoft.com/office/drawing/2014/main" id="{1CE2BF68-FE45-472E-A7E6-AAE76F29E9B1}"/>
                  </a:ext>
                </a:extLst>
              </p:cNvPr>
              <p:cNvSpPr/>
              <p:nvPr/>
            </p:nvSpPr>
            <p:spPr>
              <a:xfrm flipH="1">
                <a:off x="5004508" y="1028863"/>
                <a:ext cx="918519" cy="353518"/>
              </a:xfrm>
              <a:prstGeom prst="wedgeRectCallout">
                <a:avLst>
                  <a:gd name="adj1" fmla="val 67986"/>
                  <a:gd name="adj2" fmla="val 47792"/>
                </a:avLst>
              </a:prstGeom>
              <a:solidFill>
                <a:schemeClr val="bg1"/>
              </a:solidFill>
              <a:ln>
                <a:solidFill>
                  <a:srgbClr val="1C81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rgbClr val="1C819E"/>
                    </a:solidFill>
                  </a:rPr>
                  <a:t>body</a:t>
                </a:r>
                <a:r>
                  <a:rPr lang="en-US" altLang="ko-KR" sz="900" dirty="0">
                    <a:solidFill>
                      <a:srgbClr val="1C819E"/>
                    </a:solidFill>
                  </a:rPr>
                  <a:t>: </a:t>
                </a:r>
              </a:p>
              <a:p>
                <a:pPr algn="ctr"/>
                <a:r>
                  <a:rPr lang="en-US" altLang="ko-KR" sz="900" u="sng" dirty="0">
                    <a:solidFill>
                      <a:srgbClr val="1C819E"/>
                    </a:solidFill>
                  </a:rPr>
                  <a:t>links</a:t>
                </a:r>
                <a:r>
                  <a:rPr lang="en-US" altLang="ko-KR" sz="900" dirty="0">
                    <a:solidFill>
                      <a:srgbClr val="1C819E"/>
                    </a:solidFill>
                  </a:rPr>
                  <a:t>, content</a:t>
                </a:r>
                <a:endParaRPr lang="ko-KR" altLang="en-US" sz="900" dirty="0">
                  <a:solidFill>
                    <a:srgbClr val="1C819E"/>
                  </a:solidFill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FB4FFB2-D18E-4349-A356-568C06FF809A}"/>
                  </a:ext>
                </a:extLst>
              </p:cNvPr>
              <p:cNvSpPr txBox="1"/>
              <p:nvPr/>
            </p:nvSpPr>
            <p:spPr>
              <a:xfrm flipH="1">
                <a:off x="4916369" y="802897"/>
                <a:ext cx="7665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1C819E"/>
                    </a:solidFill>
                  </a:rPr>
                  <a:t>Response</a:t>
                </a:r>
                <a:endParaRPr lang="ko-KR" altLang="en-US" sz="1100" b="1" dirty="0">
                  <a:solidFill>
                    <a:srgbClr val="1C819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474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965D412-388E-456F-9ECD-45D48E353E15}"/>
              </a:ext>
            </a:extLst>
          </p:cNvPr>
          <p:cNvGrpSpPr/>
          <p:nvPr/>
        </p:nvGrpSpPr>
        <p:grpSpPr>
          <a:xfrm>
            <a:off x="387637" y="-11956"/>
            <a:ext cx="1221938" cy="469316"/>
            <a:chOff x="387637" y="-11956"/>
            <a:chExt cx="1221938" cy="469316"/>
          </a:xfrm>
        </p:grpSpPr>
        <p:sp>
          <p:nvSpPr>
            <p:cNvPr id="5" name="Rectangle 47">
              <a:extLst>
                <a:ext uri="{FF2B5EF4-FFF2-40B4-BE49-F238E27FC236}">
                  <a16:creationId xmlns:a16="http://schemas.microsoft.com/office/drawing/2014/main" id="{2F1F40D2-3019-4E37-8AAF-60FA2DA89BBC}"/>
                </a:ext>
              </a:extLst>
            </p:cNvPr>
            <p:cNvSpPr/>
            <p:nvPr/>
          </p:nvSpPr>
          <p:spPr>
            <a:xfrm flipV="1">
              <a:off x="423124" y="-11956"/>
              <a:ext cx="733324" cy="1195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D1AF3B-0778-40F4-8C39-516637EB2928}"/>
                </a:ext>
              </a:extLst>
            </p:cNvPr>
            <p:cNvSpPr/>
            <p:nvPr/>
          </p:nvSpPr>
          <p:spPr>
            <a:xfrm>
              <a:off x="387637" y="88028"/>
              <a:ext cx="12219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srgbClr val="0070C0"/>
                  </a:solidFill>
                  <a:latin typeface="Lato"/>
                </a:rPr>
                <a:t>4. Testing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9BD528-E125-44DE-BDF9-5956BFA6510A}"/>
              </a:ext>
            </a:extLst>
          </p:cNvPr>
          <p:cNvSpPr txBox="1"/>
          <p:nvPr/>
        </p:nvSpPr>
        <p:spPr>
          <a:xfrm>
            <a:off x="2702346" y="1570970"/>
            <a:ext cx="678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hlinkClick r:id="rId2"/>
              </a:rPr>
              <a:t>https://ssafy-barebears.firebaseapp.com/</a:t>
            </a:r>
            <a:endParaRPr lang="ko-KR" altLang="en-US" sz="2800" dirty="0"/>
          </a:p>
        </p:txBody>
      </p:sp>
      <p:pic>
        <p:nvPicPr>
          <p:cNvPr id="9" name="그림 8" descr="표지판이(가) 표시된 사진&#10;&#10;자동 생성된 설명">
            <a:extLst>
              <a:ext uri="{FF2B5EF4-FFF2-40B4-BE49-F238E27FC236}">
                <a16:creationId xmlns:a16="http://schemas.microsoft.com/office/drawing/2014/main" id="{79BE68F9-8E6B-4FD3-87C3-F53556E4B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84" y="3030961"/>
            <a:ext cx="1984432" cy="19844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C7057-1A54-4E06-B04A-9550BBCD6CD5}"/>
              </a:ext>
            </a:extLst>
          </p:cNvPr>
          <p:cNvSpPr/>
          <p:nvPr/>
        </p:nvSpPr>
        <p:spPr>
          <a:xfrm>
            <a:off x="2290534" y="2170243"/>
            <a:ext cx="76109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hlinkClick r:id="rId4"/>
              </a:rPr>
              <a:t>https://lab.ssafy.com/ksj0206/webmobile-final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77624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650</Words>
  <Application>Microsoft Office PowerPoint</Application>
  <PresentationFormat>와이드스크린</PresentationFormat>
  <Paragraphs>187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KoPub돋움체 Bold</vt:lpstr>
      <vt:lpstr>KoPub돋움체 Light</vt:lpstr>
      <vt:lpstr>KoPub돋움체 Medium</vt:lpstr>
      <vt:lpstr>Lato</vt:lpstr>
      <vt:lpstr>맑은 고딕</vt:lpstr>
      <vt:lpstr>Arial</vt:lpstr>
      <vt:lpstr>Segoe UI</vt:lpstr>
      <vt:lpstr>Segoe UI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LG</cp:lastModifiedBy>
  <cp:revision>154</cp:revision>
  <dcterms:created xsi:type="dcterms:W3CDTF">2019-08-29T15:28:53Z</dcterms:created>
  <dcterms:modified xsi:type="dcterms:W3CDTF">2019-09-01T12:01:04Z</dcterms:modified>
</cp:coreProperties>
</file>